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88" r:id="rId6"/>
    <p:sldId id="260" r:id="rId7"/>
    <p:sldId id="261" r:id="rId8"/>
    <p:sldId id="289" r:id="rId9"/>
    <p:sldId id="290" r:id="rId10"/>
    <p:sldId id="263" r:id="rId11"/>
    <p:sldId id="286" r:id="rId12"/>
    <p:sldId id="262" r:id="rId13"/>
    <p:sldId id="264" r:id="rId14"/>
    <p:sldId id="265" r:id="rId15"/>
    <p:sldId id="281" r:id="rId16"/>
    <p:sldId id="287" r:id="rId17"/>
    <p:sldId id="285" r:id="rId18"/>
    <p:sldId id="266" r:id="rId19"/>
    <p:sldId id="269" r:id="rId20"/>
    <p:sldId id="275" r:id="rId21"/>
    <p:sldId id="276" r:id="rId22"/>
    <p:sldId id="277" r:id="rId23"/>
    <p:sldId id="267" r:id="rId24"/>
    <p:sldId id="273" r:id="rId25"/>
    <p:sldId id="284" r:id="rId26"/>
    <p:sldId id="270" r:id="rId27"/>
    <p:sldId id="280" r:id="rId28"/>
    <p:sldId id="271" r:id="rId29"/>
    <p:sldId id="268" r:id="rId30"/>
    <p:sldId id="283" r:id="rId31"/>
    <p:sldId id="272" r:id="rId32"/>
    <p:sldId id="274" r:id="rId33"/>
    <p:sldId id="278" r:id="rId34"/>
    <p:sldId id="279" r:id="rId35"/>
    <p:sldId id="282" r:id="rId36"/>
    <p:sldId id="291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533090-70C8-A803-94E7-02823C7CFC55}" v="1" dt="2025-09-15T08:05:25.057"/>
    <p1510:client id="{396D246D-F09F-7996-D136-90427A474010}" v="21" dt="2025-09-15T06:25:14.623"/>
    <p1510:client id="{8AC52FD6-4C1A-86DB-86AA-74E8F96FA004}" v="237" dt="2025-09-15T08:08:03.508"/>
    <p1510:client id="{ACB3D506-F459-1B1A-72CC-1BC16DB710A3}" v="1012" dt="2025-09-15T08:10:46.314"/>
    <p1510:client id="{D3482C69-9CC0-3367-9399-FB079DC6DAC6}" v="19" dt="2025-09-15T07:26:39.238"/>
    <p1510:client id="{E91F8A84-CB60-7240-88E7-BC379B0EA776}" v="361" dt="2025-09-15T06:01:55.5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45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FEE82-1536-4FFD-AFB4-F65FBB990C3C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AE91A-791D-42B4-88CB-87C922C8F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184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FEE82-1536-4FFD-AFB4-F65FBB990C3C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AE91A-791D-42B4-88CB-87C922C8F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587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FEE82-1536-4FFD-AFB4-F65FBB990C3C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AE91A-791D-42B4-88CB-87C922C8FDA5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33000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FEE82-1536-4FFD-AFB4-F65FBB990C3C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AE91A-791D-42B4-88CB-87C922C8F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037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FEE82-1536-4FFD-AFB4-F65FBB990C3C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AE91A-791D-42B4-88CB-87C922C8FDA5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520717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FEE82-1536-4FFD-AFB4-F65FBB990C3C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AE91A-791D-42B4-88CB-87C922C8F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8500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FEE82-1536-4FFD-AFB4-F65FBB990C3C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AE91A-791D-42B4-88CB-87C922C8F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1969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FEE82-1536-4FFD-AFB4-F65FBB990C3C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AE91A-791D-42B4-88CB-87C922C8F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221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FEE82-1536-4FFD-AFB4-F65FBB990C3C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AE91A-791D-42B4-88CB-87C922C8F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145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FEE82-1536-4FFD-AFB4-F65FBB990C3C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AE91A-791D-42B4-88CB-87C922C8F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006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FEE82-1536-4FFD-AFB4-F65FBB990C3C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AE91A-791D-42B4-88CB-87C922C8F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336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FEE82-1536-4FFD-AFB4-F65FBB990C3C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AE91A-791D-42B4-88CB-87C922C8F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363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FEE82-1536-4FFD-AFB4-F65FBB990C3C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AE91A-791D-42B4-88CB-87C922C8F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048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FEE82-1536-4FFD-AFB4-F65FBB990C3C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AE91A-791D-42B4-88CB-87C922C8F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526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FEE82-1536-4FFD-AFB4-F65FBB990C3C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AE91A-791D-42B4-88CB-87C922C8F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46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FEE82-1536-4FFD-AFB4-F65FBB990C3C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AE91A-791D-42B4-88CB-87C922C8F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302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FEE82-1536-4FFD-AFB4-F65FBB990C3C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AE91A-791D-42B4-88CB-87C922C8F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558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FEE82-1536-4FFD-AFB4-F65FBB990C3C}" type="datetimeFigureOut">
              <a:rPr lang="en-US" smtClean="0"/>
              <a:t>9/21/2025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47AE91A-791D-42B4-88CB-87C922C8F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096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github.com/pnfo/sinhala-tts-dataset" TargetMode="Externa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BF5CA-BE1D-07D4-92F9-C33B8F6CAF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Blind Assist Navigation System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F01673-29F7-A159-348B-8B40E9A6664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RP25_012</a:t>
            </a:r>
          </a:p>
        </p:txBody>
      </p:sp>
    </p:spTree>
    <p:extLst>
      <p:ext uri="{BB962C8B-B14F-4D97-AF65-F5344CB8AC3E}">
        <p14:creationId xmlns:p14="http://schemas.microsoft.com/office/powerpoint/2010/main" val="1788504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9B81F-8701-F9EA-6EFB-CBB67108C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Device Build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E35155-9002-788E-5667-A7CE9EC9ED2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/>
              <a:t>Raspberry Pi 5 microcontroller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/>
              <a:t>Pi Camera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/>
              <a:t>Ultrasonic sensor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/>
              <a:t>Cooling system (fan and heatsink)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/>
              <a:t>Protective casing for microcontroller and sensors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/>
              <a:t>Android mobile application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/>
              <a:t>Power Bank (5v)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/>
              <a:t>Wi-Fi and Bluetooth connectivity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985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F076EE4-13DF-4D79-F460-B9361DADCF8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692" b="10692"/>
          <a:stretch/>
        </p:blipFill>
        <p:spPr>
          <a:xfrm>
            <a:off x="4019928" y="368397"/>
            <a:ext cx="4025902" cy="316925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itle 66">
            <a:extLst>
              <a:ext uri="{FF2B5EF4-FFF2-40B4-BE49-F238E27FC236}">
                <a16:creationId xmlns:a16="http://schemas.microsoft.com/office/drawing/2014/main" id="{F72183D3-39D7-E835-73A3-11CE5788A0BF}"/>
              </a:ext>
            </a:extLst>
          </p:cNvPr>
          <p:cNvSpPr txBox="1">
            <a:spLocks/>
          </p:cNvSpPr>
          <p:nvPr/>
        </p:nvSpPr>
        <p:spPr>
          <a:xfrm>
            <a:off x="182850" y="4074823"/>
            <a:ext cx="11038702" cy="5849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>
                <a:latin typeface="Times New Roman"/>
                <a:cs typeface="Times New Roman"/>
              </a:rPr>
              <a:t>IT21821486 | </a:t>
            </a:r>
            <a:r>
              <a:rPr lang="en-US" sz="4800" b="1" err="1">
                <a:latin typeface="Times New Roman"/>
                <a:cs typeface="Times New Roman"/>
              </a:rPr>
              <a:t>Punchihewa</a:t>
            </a:r>
            <a:r>
              <a:rPr lang="en-US" sz="4800" b="1">
                <a:latin typeface="Times New Roman"/>
                <a:cs typeface="Times New Roman"/>
              </a:rPr>
              <a:t> A.S.G</a:t>
            </a:r>
          </a:p>
        </p:txBody>
      </p:sp>
      <p:sp>
        <p:nvSpPr>
          <p:cNvPr id="6" name="Subtitle 67">
            <a:extLst>
              <a:ext uri="{FF2B5EF4-FFF2-40B4-BE49-F238E27FC236}">
                <a16:creationId xmlns:a16="http://schemas.microsoft.com/office/drawing/2014/main" id="{C9C9316A-D3D8-2D7D-57E8-D0612B3EDE3D}"/>
              </a:ext>
            </a:extLst>
          </p:cNvPr>
          <p:cNvSpPr>
            <a:spLocks noGrp="1"/>
          </p:cNvSpPr>
          <p:nvPr/>
        </p:nvSpPr>
        <p:spPr>
          <a:xfrm>
            <a:off x="2929333" y="5110635"/>
            <a:ext cx="6215577" cy="35098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kern="1400" spc="-50">
                <a:effectLst/>
                <a:latin typeface="Times New Roman"/>
                <a:ea typeface="Yu Gothic Light"/>
                <a:cs typeface="Times New Roman"/>
              </a:rPr>
              <a:t>BSc (Hons) Degree in Information Technology </a:t>
            </a:r>
            <a:endParaRPr lang="en-US" sz="2400" b="1" kern="1400" spc="-50">
              <a:latin typeface="Times New Roman"/>
              <a:ea typeface="Yu Gothic Light"/>
              <a:cs typeface="Times New Roman"/>
            </a:endParaRPr>
          </a:p>
          <a:p>
            <a:pPr algn="ctr"/>
            <a:r>
              <a:rPr lang="en-US" sz="2400" b="1" kern="1400" spc="-50">
                <a:effectLst/>
                <a:latin typeface="Times New Roman"/>
                <a:ea typeface="Yu Gothic Light"/>
                <a:cs typeface="Times New Roman"/>
              </a:rPr>
              <a:t>(specialization in Information Technology)</a:t>
            </a:r>
          </a:p>
        </p:txBody>
      </p:sp>
    </p:spTree>
    <p:extLst>
      <p:ext uri="{BB962C8B-B14F-4D97-AF65-F5344CB8AC3E}">
        <p14:creationId xmlns:p14="http://schemas.microsoft.com/office/powerpoint/2010/main" val="16443066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DA8AB-E350-2FDB-ACD6-F2E4AA1D4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62615"/>
            <a:ext cx="8596668" cy="715926"/>
          </a:xfrm>
        </p:spPr>
        <p:txBody>
          <a:bodyPr/>
          <a:lstStyle/>
          <a:p>
            <a:r>
              <a:rPr lang="en-US"/>
              <a:t>IT21821486 – Punchihewa A.S.G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287A2D-5598-92C8-712D-E6557513BB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1" y="1256572"/>
            <a:ext cx="9273987" cy="2033475"/>
          </a:xfrm>
        </p:spPr>
        <p:txBody>
          <a:bodyPr>
            <a:normAutofit fontScale="92500" lnSpcReduction="10000"/>
          </a:bodyPr>
          <a:lstStyle/>
          <a:p>
            <a:r>
              <a:rPr lang="en-US"/>
              <a:t>Trained Sinhala speech to text model form scratch using public dataset </a:t>
            </a:r>
          </a:p>
          <a:p>
            <a:r>
              <a:rPr lang="en-US"/>
              <a:t>Develop Ultra sonic sensor circuit and integrate it to android app and micro controller to handle obstacle detection warning </a:t>
            </a:r>
          </a:p>
          <a:p>
            <a:r>
              <a:rPr lang="en-US"/>
              <a:t>Use android app text to speech for voice commands for user </a:t>
            </a:r>
          </a:p>
          <a:p>
            <a:r>
              <a:rPr lang="en-US"/>
              <a:t>Deployed and run on micro controller (edge device)</a:t>
            </a:r>
          </a:p>
          <a:p>
            <a:r>
              <a:rPr lang="en-US"/>
              <a:t>Build android app parts for sections 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13361C2-EF2C-F43E-F1F9-0197EBE34BE4}"/>
              </a:ext>
            </a:extLst>
          </p:cNvPr>
          <p:cNvSpPr txBox="1">
            <a:spLocks/>
          </p:cNvSpPr>
          <p:nvPr/>
        </p:nvSpPr>
        <p:spPr>
          <a:xfrm>
            <a:off x="685800" y="3157967"/>
            <a:ext cx="2946006" cy="7159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600" i="1"/>
              <a:t>Model training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44A1477-CEC1-B4B8-67F5-D30DFCF92038}"/>
              </a:ext>
            </a:extLst>
          </p:cNvPr>
          <p:cNvSpPr txBox="1">
            <a:spLocks/>
          </p:cNvSpPr>
          <p:nvPr/>
        </p:nvSpPr>
        <p:spPr>
          <a:xfrm>
            <a:off x="685801" y="3648011"/>
            <a:ext cx="3043517" cy="135071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Used public dataset for model training </a:t>
            </a:r>
            <a:r>
              <a:rPr lang="en-US" sz="1200" i="1"/>
              <a:t>(source - </a:t>
            </a:r>
            <a:r>
              <a:rPr lang="en-US" sz="1200" err="1">
                <a:hlinkClick r:id="rId2"/>
              </a:rPr>
              <a:t>pnfo</a:t>
            </a:r>
            <a:r>
              <a:rPr lang="en-US" sz="1200">
                <a:hlinkClick r:id="rId2"/>
              </a:rPr>
              <a:t>/</a:t>
            </a:r>
            <a:r>
              <a:rPr lang="en-US" sz="1200" err="1">
                <a:hlinkClick r:id="rId2"/>
              </a:rPr>
              <a:t>sinhala</a:t>
            </a:r>
            <a:r>
              <a:rPr lang="en-US" sz="1200">
                <a:hlinkClick r:id="rId2"/>
              </a:rPr>
              <a:t>-</a:t>
            </a:r>
            <a:r>
              <a:rPr lang="en-US" sz="1200" err="1">
                <a:hlinkClick r:id="rId2"/>
              </a:rPr>
              <a:t>tts</a:t>
            </a:r>
            <a:r>
              <a:rPr lang="en-US" sz="1200">
                <a:hlinkClick r:id="rId2"/>
              </a:rPr>
              <a:t>-dataset: High Quality Sinhala dataset for Text to speech algorithm training - specially designed for deep learning algorithms</a:t>
            </a:r>
            <a:r>
              <a:rPr lang="en-US" sz="1200" i="1"/>
              <a:t>)</a:t>
            </a:r>
          </a:p>
          <a:p>
            <a:endParaRPr lang="en-US" i="1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F72CBB0-DA91-0859-D0BE-103884F8CC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302357"/>
              </p:ext>
            </p:extLst>
          </p:nvPr>
        </p:nvGraphicFramePr>
        <p:xfrm>
          <a:off x="264160" y="5330579"/>
          <a:ext cx="4846320" cy="13648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2505">
                  <a:extLst>
                    <a:ext uri="{9D8B030D-6E8A-4147-A177-3AD203B41FA5}">
                      <a16:colId xmlns:a16="http://schemas.microsoft.com/office/drawing/2014/main" val="1822650517"/>
                    </a:ext>
                  </a:extLst>
                </a:gridCol>
                <a:gridCol w="1160305">
                  <a:extLst>
                    <a:ext uri="{9D8B030D-6E8A-4147-A177-3AD203B41FA5}">
                      <a16:colId xmlns:a16="http://schemas.microsoft.com/office/drawing/2014/main" val="425401161"/>
                    </a:ext>
                  </a:extLst>
                </a:gridCol>
                <a:gridCol w="2730809">
                  <a:extLst>
                    <a:ext uri="{9D8B030D-6E8A-4147-A177-3AD203B41FA5}">
                      <a16:colId xmlns:a16="http://schemas.microsoft.com/office/drawing/2014/main" val="247384561"/>
                    </a:ext>
                  </a:extLst>
                </a:gridCol>
                <a:gridCol w="682701">
                  <a:extLst>
                    <a:ext uri="{9D8B030D-6E8A-4147-A177-3AD203B41FA5}">
                      <a16:colId xmlns:a16="http://schemas.microsoft.com/office/drawing/2014/main" val="658722916"/>
                    </a:ext>
                  </a:extLst>
                </a:gridCol>
              </a:tblGrid>
              <a:tr h="358140">
                <a:tc>
                  <a:txBody>
                    <a:bodyPr/>
                    <a:lstStyle/>
                    <a:p>
                      <a:pPr marL="15240" indent="-6350" algn="l">
                        <a:lnSpc>
                          <a:spcPct val="107000"/>
                        </a:lnSpc>
                        <a:spcAft>
                          <a:spcPts val="1300"/>
                        </a:spcAft>
                      </a:pPr>
                      <a:r>
                        <a:rPr lang="en-US" sz="1200">
                          <a:effectLst/>
                        </a:rPr>
                        <a:t>ID 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31750" marT="32385" marB="0"/>
                </a:tc>
                <a:tc>
                  <a:txBody>
                    <a:bodyPr/>
                    <a:lstStyle/>
                    <a:p>
                      <a:pPr marL="15240" indent="-6350" algn="l">
                        <a:lnSpc>
                          <a:spcPct val="107000"/>
                        </a:lnSpc>
                        <a:spcAft>
                          <a:spcPts val="1300"/>
                        </a:spcAft>
                      </a:pPr>
                      <a:r>
                        <a:rPr lang="en-US" sz="1200">
                          <a:effectLst/>
                        </a:rPr>
                        <a:t>New File Name 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31750" marT="32385" marB="0"/>
                </a:tc>
                <a:tc>
                  <a:txBody>
                    <a:bodyPr/>
                    <a:lstStyle/>
                    <a:p>
                      <a:pPr marL="15240" indent="-6350" algn="l">
                        <a:lnSpc>
                          <a:spcPct val="107000"/>
                        </a:lnSpc>
                        <a:spcAft>
                          <a:spcPts val="1300"/>
                        </a:spcAft>
                      </a:pPr>
                      <a:r>
                        <a:rPr lang="en-US" sz="1200">
                          <a:effectLst/>
                        </a:rPr>
                        <a:t>Text 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31750" marT="32385" marB="0"/>
                </a:tc>
                <a:tc>
                  <a:txBody>
                    <a:bodyPr/>
                    <a:lstStyle/>
                    <a:p>
                      <a:pPr marL="15240" indent="-6350" algn="l">
                        <a:lnSpc>
                          <a:spcPct val="107000"/>
                        </a:lnSpc>
                        <a:spcAft>
                          <a:spcPts val="1300"/>
                        </a:spcAft>
                      </a:pPr>
                      <a:r>
                        <a:rPr lang="en-US" sz="1200">
                          <a:effectLst/>
                        </a:rPr>
                        <a:t>Duration (s) 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31750" marT="32385" marB="0"/>
                </a:tc>
                <a:extLst>
                  <a:ext uri="{0D108BD9-81ED-4DB2-BD59-A6C34878D82A}">
                    <a16:rowId xmlns:a16="http://schemas.microsoft.com/office/drawing/2014/main" val="866057595"/>
                  </a:ext>
                </a:extLst>
              </a:tr>
              <a:tr h="541020">
                <a:tc>
                  <a:txBody>
                    <a:bodyPr/>
                    <a:lstStyle/>
                    <a:p>
                      <a:pPr marL="15240" indent="-6350" algn="l">
                        <a:lnSpc>
                          <a:spcPct val="107000"/>
                        </a:lnSpc>
                        <a:spcAft>
                          <a:spcPts val="1300"/>
                        </a:spcAft>
                      </a:pPr>
                      <a:r>
                        <a:rPr lang="en-US" sz="1200">
                          <a:effectLst/>
                        </a:rPr>
                        <a:t>1 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31750" marT="32385" marB="0"/>
                </a:tc>
                <a:tc>
                  <a:txBody>
                    <a:bodyPr/>
                    <a:lstStyle/>
                    <a:p>
                      <a:pPr marL="15240" indent="-6350" algn="l">
                        <a:lnSpc>
                          <a:spcPct val="107000"/>
                        </a:lnSpc>
                        <a:spcAft>
                          <a:spcPts val="1300"/>
                        </a:spcAft>
                      </a:pPr>
                      <a:r>
                        <a:rPr lang="en-US" sz="1200">
                          <a:effectLst/>
                        </a:rPr>
                        <a:t>pn_sin_01_000.wav 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31750" marT="32385" marB="0"/>
                </a:tc>
                <a:tc>
                  <a:txBody>
                    <a:bodyPr/>
                    <a:lstStyle/>
                    <a:p>
                      <a:pPr marL="15240" indent="-6350" algn="l">
                        <a:lnSpc>
                          <a:spcPct val="107000"/>
                        </a:lnSpc>
                        <a:spcAft>
                          <a:spcPts val="1300"/>
                        </a:spcAft>
                      </a:pPr>
                      <a:r>
                        <a:rPr lang="en-US" sz="1200">
                          <a:effectLst/>
                        </a:rPr>
                        <a:t>කුඹුර ග ාවියාට වී ලබා  ැනීමට උපකාරී වීම් වශගයන් පිහිට වන්නකි. 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31750" marT="32385" marB="0"/>
                </a:tc>
                <a:tc>
                  <a:txBody>
                    <a:bodyPr/>
                    <a:lstStyle/>
                    <a:p>
                      <a:pPr marL="15240" indent="-6350" algn="l">
                        <a:lnSpc>
                          <a:spcPct val="107000"/>
                        </a:lnSpc>
                        <a:spcAft>
                          <a:spcPts val="1300"/>
                        </a:spcAft>
                      </a:pPr>
                      <a:r>
                        <a:rPr lang="en-US" sz="1200">
                          <a:effectLst/>
                        </a:rPr>
                        <a:t>4.996644 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31750" marT="32385" marB="0"/>
                </a:tc>
                <a:extLst>
                  <a:ext uri="{0D108BD9-81ED-4DB2-BD59-A6C34878D82A}">
                    <a16:rowId xmlns:a16="http://schemas.microsoft.com/office/drawing/2014/main" val="517330239"/>
                  </a:ext>
                </a:extLst>
              </a:tr>
              <a:tr h="363220">
                <a:tc>
                  <a:txBody>
                    <a:bodyPr/>
                    <a:lstStyle/>
                    <a:p>
                      <a:pPr marL="15240" indent="-6350" algn="l">
                        <a:lnSpc>
                          <a:spcPct val="107000"/>
                        </a:lnSpc>
                        <a:spcAft>
                          <a:spcPts val="1300"/>
                        </a:spcAft>
                      </a:pPr>
                      <a:r>
                        <a:rPr lang="en-US" sz="1200">
                          <a:effectLst/>
                        </a:rPr>
                        <a:t>2 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31750" marT="32385" marB="0"/>
                </a:tc>
                <a:tc>
                  <a:txBody>
                    <a:bodyPr/>
                    <a:lstStyle/>
                    <a:p>
                      <a:pPr marL="15240" indent="-6350" algn="l">
                        <a:lnSpc>
                          <a:spcPct val="107000"/>
                        </a:lnSpc>
                        <a:spcAft>
                          <a:spcPts val="1300"/>
                        </a:spcAft>
                      </a:pPr>
                      <a:r>
                        <a:rPr lang="en-US" sz="1200">
                          <a:effectLst/>
                        </a:rPr>
                        <a:t>pn_sin_01_0002.wav 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31750" marT="32385" marB="0"/>
                </a:tc>
                <a:tc>
                  <a:txBody>
                    <a:bodyPr/>
                    <a:lstStyle/>
                    <a:p>
                      <a:pPr marL="15240" indent="-6350" algn="just">
                        <a:lnSpc>
                          <a:spcPct val="107000"/>
                        </a:lnSpc>
                        <a:spcAft>
                          <a:spcPts val="1300"/>
                        </a:spcAft>
                      </a:pPr>
                      <a:r>
                        <a:rPr lang="en-US" sz="1200">
                          <a:effectLst/>
                        </a:rPr>
                        <a:t>එගෙත් ග ාවියා වී ලබා  නුගේ ඔහුගේ මෙත් වූ වීර්යේයගයනි. 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31750" marT="32385" marB="0"/>
                </a:tc>
                <a:tc>
                  <a:txBody>
                    <a:bodyPr/>
                    <a:lstStyle/>
                    <a:p>
                      <a:pPr marL="15240" indent="-6350" algn="l">
                        <a:lnSpc>
                          <a:spcPct val="107000"/>
                        </a:lnSpc>
                        <a:spcAft>
                          <a:spcPts val="1300"/>
                        </a:spcAft>
                      </a:pPr>
                      <a:r>
                        <a:rPr lang="en-US" sz="1200">
                          <a:effectLst/>
                        </a:rPr>
                        <a:t>4.535465 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31750" marT="32385" marB="0"/>
                </a:tc>
                <a:extLst>
                  <a:ext uri="{0D108BD9-81ED-4DB2-BD59-A6C34878D82A}">
                    <a16:rowId xmlns:a16="http://schemas.microsoft.com/office/drawing/2014/main" val="897027879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6924A4BC-FA5A-166C-8766-ACE6432A9D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771" y="2961640"/>
            <a:ext cx="35814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3396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1F940-B931-76D5-E52E-5B2EDB79A36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392836"/>
            <a:ext cx="10394707" cy="4958957"/>
          </a:xfrm>
        </p:spPr>
        <p:txBody>
          <a:bodyPr/>
          <a:lstStyle/>
          <a:p>
            <a:r>
              <a:rPr lang="en-US"/>
              <a:t>Model speech to text identification result in 80% accuracy</a:t>
            </a:r>
          </a:p>
          <a:p>
            <a:r>
              <a:rPr lang="en-US"/>
              <a:t>build a web interface to analyze the model performance </a:t>
            </a:r>
          </a:p>
          <a:p>
            <a:r>
              <a:rPr lang="en-US"/>
              <a:t>Able to record using mic and give a audio clip</a:t>
            </a:r>
          </a:p>
          <a:p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15F742C-0E57-935D-9478-27EDE13D4DF9}"/>
              </a:ext>
            </a:extLst>
          </p:cNvPr>
          <p:cNvSpPr txBox="1">
            <a:spLocks/>
          </p:cNvSpPr>
          <p:nvPr/>
        </p:nvSpPr>
        <p:spPr>
          <a:xfrm>
            <a:off x="685800" y="506207"/>
            <a:ext cx="2946006" cy="7159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600" i="1"/>
              <a:t>Model Results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E40A8E-4A97-94E3-3D5B-B7E70B41A5C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4674" y="2895600"/>
            <a:ext cx="5877560" cy="24882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FE266E4-D7B0-1EEF-2F00-E331614A29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2234" y="2733167"/>
            <a:ext cx="6178326" cy="3457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3755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2FE24C1-1B2D-A43E-ACD8-1BF58717C3F8}"/>
              </a:ext>
            </a:extLst>
          </p:cNvPr>
          <p:cNvSpPr txBox="1">
            <a:spLocks/>
          </p:cNvSpPr>
          <p:nvPr/>
        </p:nvSpPr>
        <p:spPr>
          <a:xfrm>
            <a:off x="685800" y="506207"/>
            <a:ext cx="2946006" cy="7159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600" i="1"/>
              <a:t>Ultra sonic Sensor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F17DAAB-301F-BCB6-62D6-AC834906FBE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85800" y="864170"/>
            <a:ext cx="2452131" cy="2452131"/>
          </a:xfrm>
          <a:prstGeom prst="rect">
            <a:avLst/>
          </a:prstGeom>
        </p:spPr>
      </p:pic>
      <p:pic>
        <p:nvPicPr>
          <p:cNvPr id="5128" name="Picture 8" descr="Ultrasonic Distance Sensor in Raspberry Pi - Iotguider">
            <a:extLst>
              <a:ext uri="{FF2B5EF4-FFF2-40B4-BE49-F238E27FC236}">
                <a16:creationId xmlns:a16="http://schemas.microsoft.com/office/drawing/2014/main" id="{725F26E7-26AE-9F37-4466-ECCD134489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907231"/>
            <a:ext cx="2852419" cy="3950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DBA5B57-90F5-DA61-C584-994C452796F2}"/>
              </a:ext>
            </a:extLst>
          </p:cNvPr>
          <p:cNvSpPr txBox="1">
            <a:spLocks/>
          </p:cNvSpPr>
          <p:nvPr/>
        </p:nvSpPr>
        <p:spPr>
          <a:xfrm>
            <a:off x="4175760" y="1392836"/>
            <a:ext cx="6904747" cy="49589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Used lightweight sensor to get the distance </a:t>
            </a:r>
          </a:p>
          <a:p>
            <a:r>
              <a:rPr lang="en-US"/>
              <a:t>Alert if object is closer with voice command</a:t>
            </a:r>
          </a:p>
          <a:p>
            <a:endParaRPr lang="en-US"/>
          </a:p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80598C-9455-79F1-5441-63A4F3C052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2675" y="2747372"/>
            <a:ext cx="3522972" cy="386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0673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phone&#10;&#10;AI-generated content may be incorrect.">
            <a:extLst>
              <a:ext uri="{FF2B5EF4-FFF2-40B4-BE49-F238E27FC236}">
                <a16:creationId xmlns:a16="http://schemas.microsoft.com/office/drawing/2014/main" id="{16C67A97-73AA-37D6-BDC8-318307C8F7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5041" y="938696"/>
            <a:ext cx="2374616" cy="5322957"/>
          </a:xfrm>
          <a:prstGeom prst="rect">
            <a:avLst/>
          </a:prstGeom>
        </p:spPr>
      </p:pic>
      <p:pic>
        <p:nvPicPr>
          <p:cNvPr id="3" name="Picture 2" descr="A screenshot of a phone&#10;&#10;AI-generated content may be incorrect.">
            <a:extLst>
              <a:ext uri="{FF2B5EF4-FFF2-40B4-BE49-F238E27FC236}">
                <a16:creationId xmlns:a16="http://schemas.microsoft.com/office/drawing/2014/main" id="{3CC79A00-1F34-AA0E-AAE7-443F8E5DAE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7689" y="937705"/>
            <a:ext cx="2385035" cy="5320458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36C2099-B132-9C6A-EEA7-CDC83BFC5FEE}"/>
              </a:ext>
            </a:extLst>
          </p:cNvPr>
          <p:cNvSpPr txBox="1">
            <a:spLocks/>
          </p:cNvSpPr>
          <p:nvPr/>
        </p:nvSpPr>
        <p:spPr>
          <a:xfrm>
            <a:off x="3855278" y="382471"/>
            <a:ext cx="3702360" cy="5613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/>
              <a:t>Android app interface</a:t>
            </a:r>
          </a:p>
        </p:txBody>
      </p:sp>
    </p:spTree>
    <p:extLst>
      <p:ext uri="{BB962C8B-B14F-4D97-AF65-F5344CB8AC3E}">
        <p14:creationId xmlns:p14="http://schemas.microsoft.com/office/powerpoint/2010/main" val="24062611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04DF9-7CFC-4416-A142-17AB9D752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3606562"/>
            <a:ext cx="8607873" cy="838948"/>
          </a:xfrm>
        </p:spPr>
        <p:txBody>
          <a:bodyPr/>
          <a:lstStyle/>
          <a:p>
            <a:r>
              <a:rPr lang="en-US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D73DD1-E347-761F-3F68-2A3D2993A25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3916384"/>
            <a:ext cx="9964011" cy="331118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b="1"/>
          </a:p>
          <a:p>
            <a:r>
              <a:rPr lang="en-US">
                <a:ea typeface="+mn-lt"/>
                <a:cs typeface="+mn-lt"/>
              </a:rPr>
              <a:t>Sinhala Speech-to-Text (STT) model trained from scratch using public dataset.</a:t>
            </a:r>
            <a:endParaRPr lang="en-US"/>
          </a:p>
          <a:p>
            <a:r>
              <a:rPr lang="en-US">
                <a:ea typeface="+mn-lt"/>
                <a:cs typeface="+mn-lt"/>
              </a:rPr>
              <a:t>Ultrasonic sensor circuit designed &amp; integrated with microcontroller + Android app for real-time obstacle detection.</a:t>
            </a:r>
            <a:endParaRPr lang="en-US"/>
          </a:p>
          <a:p>
            <a:r>
              <a:rPr lang="en-US">
                <a:ea typeface="+mn-lt"/>
                <a:cs typeface="+mn-lt"/>
              </a:rPr>
              <a:t>Android app used Text-to-Speech (TTS) for voice feedback &amp; command interaction.</a:t>
            </a:r>
            <a:endParaRPr lang="en-US"/>
          </a:p>
          <a:p>
            <a:r>
              <a:rPr lang="en-US">
                <a:ea typeface="+mn-lt"/>
                <a:cs typeface="+mn-lt"/>
              </a:rPr>
              <a:t>System deployed on microcontroller (edge device) for low-latency, offline processing.</a:t>
            </a:r>
            <a:endParaRPr lang="en-US"/>
          </a:p>
          <a:p>
            <a:r>
              <a:rPr lang="en-US">
                <a:ea typeface="+mn-lt"/>
                <a:cs typeface="+mn-lt"/>
              </a:rPr>
              <a:t>Modular Android app sections developed for voice commands, alerts, and system control.</a:t>
            </a:r>
            <a:endParaRPr lang="en-US"/>
          </a:p>
          <a:p>
            <a:endParaRPr lang="en-US"/>
          </a:p>
        </p:txBody>
      </p:sp>
      <p:pic>
        <p:nvPicPr>
          <p:cNvPr id="8" name="Picture 7" descr="A screenshot of a computer&#10;&#10;AI-generated content may be incorrect.">
            <a:extLst>
              <a:ext uri="{FF2B5EF4-FFF2-40B4-BE49-F238E27FC236}">
                <a16:creationId xmlns:a16="http://schemas.microsoft.com/office/drawing/2014/main" id="{FEF8DDEC-302C-B5E3-A76A-B7B201E8BD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416" y="108088"/>
            <a:ext cx="6480037" cy="3328781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1B7E1B7-2CA5-3BAC-6E4F-ABB59E3E6A9A}"/>
              </a:ext>
            </a:extLst>
          </p:cNvPr>
          <p:cNvSpPr txBox="1">
            <a:spLocks/>
          </p:cNvSpPr>
          <p:nvPr/>
        </p:nvSpPr>
        <p:spPr>
          <a:xfrm>
            <a:off x="7245626" y="2878297"/>
            <a:ext cx="3702360" cy="56136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/>
              <a:t>STT Web </a:t>
            </a:r>
            <a:r>
              <a:rPr lang="en-US" err="1"/>
              <a:t>ui</a:t>
            </a:r>
            <a:r>
              <a:rPr lang="en-US"/>
              <a:t> for accuracy evaluation</a:t>
            </a:r>
          </a:p>
        </p:txBody>
      </p:sp>
    </p:spTree>
    <p:extLst>
      <p:ext uri="{BB962C8B-B14F-4D97-AF65-F5344CB8AC3E}">
        <p14:creationId xmlns:p14="http://schemas.microsoft.com/office/powerpoint/2010/main" val="14042136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66">
            <a:extLst>
              <a:ext uri="{FF2B5EF4-FFF2-40B4-BE49-F238E27FC236}">
                <a16:creationId xmlns:a16="http://schemas.microsoft.com/office/drawing/2014/main" id="{08A2952B-1CFD-E131-301F-E6231B31CDEB}"/>
              </a:ext>
            </a:extLst>
          </p:cNvPr>
          <p:cNvSpPr>
            <a:spLocks noGrp="1"/>
          </p:cNvSpPr>
          <p:nvPr/>
        </p:nvSpPr>
        <p:spPr>
          <a:xfrm>
            <a:off x="-69928" y="3154521"/>
            <a:ext cx="11742383" cy="18213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>
                <a:latin typeface="Times New Roman"/>
                <a:cs typeface="Times New Roman"/>
              </a:rPr>
              <a:t>IT21820946 | Rayan </a:t>
            </a:r>
            <a:r>
              <a:rPr lang="en-US" sz="4800" b="1" err="1">
                <a:latin typeface="Times New Roman"/>
                <a:cs typeface="Times New Roman"/>
              </a:rPr>
              <a:t>Weragala</a:t>
            </a:r>
            <a:endParaRPr lang="en-US" sz="4800" b="1">
              <a:latin typeface="Times New Roman"/>
              <a:cs typeface="Times New Roman"/>
            </a:endParaRPr>
          </a:p>
        </p:txBody>
      </p:sp>
      <p:sp>
        <p:nvSpPr>
          <p:cNvPr id="5" name="Subtitle 67">
            <a:extLst>
              <a:ext uri="{FF2B5EF4-FFF2-40B4-BE49-F238E27FC236}">
                <a16:creationId xmlns:a16="http://schemas.microsoft.com/office/drawing/2014/main" id="{C7F9B8F0-CDA3-8419-24E7-DEC0D9509E1C}"/>
              </a:ext>
            </a:extLst>
          </p:cNvPr>
          <p:cNvSpPr>
            <a:spLocks noGrp="1"/>
          </p:cNvSpPr>
          <p:nvPr/>
        </p:nvSpPr>
        <p:spPr>
          <a:xfrm>
            <a:off x="2449061" y="4975875"/>
            <a:ext cx="6690029" cy="8541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kern="1400" spc="-50">
                <a:effectLst/>
                <a:latin typeface="Times New Roman" panose="02020603050405020304" pitchFamily="18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BSc (Hons) Degree in Information Technology (specialization in Information Technology)</a:t>
            </a:r>
            <a:endParaRPr lang="en-US" sz="2400" b="1" kern="1400" spc="-50">
              <a:effectLst/>
              <a:latin typeface="Calibri Light" panose="020F0302020204030204" pitchFamily="34" charset="0"/>
              <a:ea typeface="Yu Gothic Light" panose="020B0300000000000000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6" name="Picture 5" descr="A person with glasses and a beard&#10;&#10;Description automatically generated">
            <a:extLst>
              <a:ext uri="{FF2B5EF4-FFF2-40B4-BE49-F238E27FC236}">
                <a16:creationId xmlns:a16="http://schemas.microsoft.com/office/drawing/2014/main" id="{0043AECC-5981-7C10-5616-43DE0802AF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751" y="837133"/>
            <a:ext cx="2673025" cy="258332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5202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17C6D-8738-4F0D-10DF-F7864F256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IT21820946 – </a:t>
            </a:r>
            <a:r>
              <a:rPr lang="en-US" err="1"/>
              <a:t>Weragala</a:t>
            </a:r>
            <a:r>
              <a:rPr lang="en-US"/>
              <a:t> R.T.L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250D47-4624-C151-DFB1-0F2227347E1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77334" y="1545236"/>
            <a:ext cx="10394707" cy="394148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600" b="1">
                <a:ea typeface="+mn-lt"/>
                <a:cs typeface="+mn-lt"/>
              </a:rPr>
              <a:t>Real-time Face Recognition</a:t>
            </a:r>
            <a:br>
              <a:rPr lang="en-US" sz="1600" b="1">
                <a:ea typeface="+mn-lt"/>
                <a:cs typeface="+mn-lt"/>
              </a:rPr>
            </a:br>
            <a:r>
              <a:rPr lang="en-US" sz="1600" b="1">
                <a:ea typeface="+mn-lt"/>
                <a:cs typeface="+mn-lt"/>
              </a:rPr>
              <a:t> Optimized Flask server on Raspberry Pi with TensorFlow Lite</a:t>
            </a:r>
            <a:r>
              <a:rPr lang="en-US" sz="1600">
                <a:ea typeface="+mn-lt"/>
                <a:cs typeface="+mn-lt"/>
              </a:rPr>
              <a:t> for fast, low-power inference.</a:t>
            </a:r>
            <a:endParaRPr lang="en-US"/>
          </a:p>
          <a:p>
            <a:r>
              <a:rPr lang="en-US" sz="1600" b="1">
                <a:ea typeface="+mn-lt"/>
                <a:cs typeface="+mn-lt"/>
              </a:rPr>
              <a:t>Seamless Mobile Integration</a:t>
            </a:r>
            <a:br>
              <a:rPr lang="en-US" sz="1600" b="1">
                <a:ea typeface="+mn-lt"/>
                <a:cs typeface="+mn-lt"/>
              </a:rPr>
            </a:br>
            <a:r>
              <a:rPr lang="en-US" sz="1600" b="1">
                <a:ea typeface="+mn-lt"/>
                <a:cs typeface="+mn-lt"/>
              </a:rPr>
              <a:t> Android app captures ~10 frames/sec, preprocesses &amp; filters images</a:t>
            </a:r>
            <a:r>
              <a:rPr lang="en-US" sz="1600">
                <a:ea typeface="+mn-lt"/>
                <a:cs typeface="+mn-lt"/>
              </a:rPr>
              <a:t>, and transmits only high-quality frames to the server.</a:t>
            </a:r>
            <a:endParaRPr lang="en-US">
              <a:ea typeface="+mn-lt"/>
              <a:cs typeface="+mn-lt"/>
            </a:endParaRPr>
          </a:p>
          <a:p>
            <a:r>
              <a:rPr lang="en-US" sz="1600" b="1">
                <a:ea typeface="+mn-lt"/>
                <a:cs typeface="+mn-lt"/>
              </a:rPr>
              <a:t>Smart Enrollment via Voice</a:t>
            </a:r>
            <a:br>
              <a:rPr lang="en-US" sz="1600" b="1">
                <a:ea typeface="+mn-lt"/>
                <a:cs typeface="+mn-lt"/>
              </a:rPr>
            </a:br>
            <a:r>
              <a:rPr lang="en-US" sz="1600" b="1">
                <a:ea typeface="+mn-lt"/>
                <a:cs typeface="+mn-lt"/>
              </a:rPr>
              <a:t> Hands-free voice-command feature</a:t>
            </a:r>
            <a:r>
              <a:rPr lang="en-US" sz="1600">
                <a:ea typeface="+mn-lt"/>
                <a:cs typeface="+mn-lt"/>
              </a:rPr>
              <a:t> to register new individuals quickly and accurately.</a:t>
            </a:r>
            <a:endParaRPr lang="en-US">
              <a:ea typeface="+mn-lt"/>
              <a:cs typeface="+mn-lt"/>
            </a:endParaRPr>
          </a:p>
          <a:p>
            <a:r>
              <a:rPr lang="en-US" sz="1600" b="1">
                <a:ea typeface="+mn-lt"/>
                <a:cs typeface="+mn-lt"/>
              </a:rPr>
              <a:t>Edge AI for Privacy &amp; Cost-Efficiency</a:t>
            </a:r>
            <a:br>
              <a:rPr lang="en-US" sz="1600" b="1">
                <a:ea typeface="+mn-lt"/>
                <a:cs typeface="+mn-lt"/>
              </a:rPr>
            </a:br>
            <a:r>
              <a:rPr lang="en-US" sz="1600" b="1">
                <a:ea typeface="+mn-lt"/>
                <a:cs typeface="+mn-lt"/>
              </a:rPr>
              <a:t> Runs completely offline</a:t>
            </a:r>
            <a:r>
              <a:rPr lang="en-US" sz="1600">
                <a:ea typeface="+mn-lt"/>
                <a:cs typeface="+mn-lt"/>
              </a:rPr>
              <a:t> on Raspberry Pi, ensuring data privacy and reducing infrastructure cost.</a:t>
            </a:r>
            <a:endParaRPr lang="en-US">
              <a:ea typeface="+mn-lt"/>
              <a:cs typeface="+mn-lt"/>
            </a:endParaRPr>
          </a:p>
          <a:p>
            <a:r>
              <a:rPr lang="en-US" sz="1600" b="1">
                <a:ea typeface="+mn-lt"/>
                <a:cs typeface="+mn-lt"/>
              </a:rPr>
              <a:t>Automated &amp; Reliable Deployment</a:t>
            </a:r>
            <a:br>
              <a:rPr lang="en-US" sz="1600" b="1">
                <a:ea typeface="+mn-lt"/>
                <a:cs typeface="+mn-lt"/>
              </a:rPr>
            </a:br>
            <a:r>
              <a:rPr lang="en-US" sz="1600" b="1">
                <a:ea typeface="+mn-lt"/>
                <a:cs typeface="+mn-lt"/>
              </a:rPr>
              <a:t> Flask server auto-starts on boot</a:t>
            </a:r>
            <a:r>
              <a:rPr lang="en-US" sz="1600">
                <a:ea typeface="+mn-lt"/>
                <a:cs typeface="+mn-lt"/>
              </a:rPr>
              <a:t> with robust error recovery for continuous operation.</a:t>
            </a:r>
            <a:endParaRPr lang="en-US">
              <a:ea typeface="+mn-lt"/>
              <a:cs typeface="+mn-lt"/>
            </a:endParaRPr>
          </a:p>
          <a:p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25735314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DDE8DE2B-61C1-46D5-BEB8-521321C182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012C92A-B902-4B69-BDCF-CCA3021FCB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BDBC14-42A0-4182-BFBA-0751F6350C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902DC474-5BCC-4188-ACDC-AD63E6B187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7B427019-8592-4032-931B-4F27104C9D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1D6E2CEA-A5BB-4CF7-B907-AE4DBF6748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78D09D5A-29CC-4B32-9CE1-72E607558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6DF3A3FC-950B-40B0-923D-0F0BC1A54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BCA0F2E1-CD3D-4521-9CCB-41A5CC6C54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9BA4F16A-21DC-462A-AD37-0A93C8B79E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FB75EBDD-038D-4572-A372-1149382957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21029ED5-F105-4DD2-99C8-1E4422817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D621E68-BF28-4A1C-B1A2-4E55E139E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BE8BBE4D-F0DF-49B9-B75A-99DAC53ACA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3">
              <a:extLst>
                <a:ext uri="{FF2B5EF4-FFF2-40B4-BE49-F238E27FC236}">
                  <a16:creationId xmlns:a16="http://schemas.microsoft.com/office/drawing/2014/main" id="{E0F07DDC-34A6-46A1-9DE9-2BBE2931A5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5">
              <a:extLst>
                <a:ext uri="{FF2B5EF4-FFF2-40B4-BE49-F238E27FC236}">
                  <a16:creationId xmlns:a16="http://schemas.microsoft.com/office/drawing/2014/main" id="{2CEB2BF9-B8DB-45B9-86EA-D197B5B1A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08B5BB34-3801-4E70-A981-FE007635E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7">
              <a:extLst>
                <a:ext uri="{FF2B5EF4-FFF2-40B4-BE49-F238E27FC236}">
                  <a16:creationId xmlns:a16="http://schemas.microsoft.com/office/drawing/2014/main" id="{38432A75-2CEB-463C-A8F2-ABB50A79F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8">
              <a:extLst>
                <a:ext uri="{FF2B5EF4-FFF2-40B4-BE49-F238E27FC236}">
                  <a16:creationId xmlns:a16="http://schemas.microsoft.com/office/drawing/2014/main" id="{E7E850B8-C050-4597-8BEB-113FEC9A27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29">
              <a:extLst>
                <a:ext uri="{FF2B5EF4-FFF2-40B4-BE49-F238E27FC236}">
                  <a16:creationId xmlns:a16="http://schemas.microsoft.com/office/drawing/2014/main" id="{24ACC798-9CEC-4B6F-A8DD-F8E6FCCCF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1D58A8C6-1294-4CD9-89BC-F1E981A52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id="{F32F2ED6-6143-46C4-A641-72D42732B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5C9652B3-A450-4ED6-8FBF-F536BA60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diagram of a computer system&#10;&#10;AI-generated content may be incorrect.">
            <a:extLst>
              <a:ext uri="{FF2B5EF4-FFF2-40B4-BE49-F238E27FC236}">
                <a16:creationId xmlns:a16="http://schemas.microsoft.com/office/drawing/2014/main" id="{34766987-D8FC-2591-825C-1CEB299F9ED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 l="14252" r="13208"/>
          <a:stretch>
            <a:fillRect/>
          </a:stretch>
        </p:blipFill>
        <p:spPr>
          <a:xfrm>
            <a:off x="1885489" y="1869722"/>
            <a:ext cx="8242282" cy="42662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CAA73B4-E14A-B47E-8FE7-A1518C9F5B1A}"/>
              </a:ext>
            </a:extLst>
          </p:cNvPr>
          <p:cNvSpPr txBox="1"/>
          <p:nvPr/>
        </p:nvSpPr>
        <p:spPr>
          <a:xfrm>
            <a:off x="3039384" y="878788"/>
            <a:ext cx="593558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600">
                <a:solidFill>
                  <a:schemeClr val="accent1"/>
                </a:solidFill>
              </a:rPr>
              <a:t>Overall System Diagram</a:t>
            </a:r>
          </a:p>
        </p:txBody>
      </p:sp>
    </p:spTree>
    <p:extLst>
      <p:ext uri="{BB962C8B-B14F-4D97-AF65-F5344CB8AC3E}">
        <p14:creationId xmlns:p14="http://schemas.microsoft.com/office/powerpoint/2010/main" val="1114149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763BC-01FD-33F0-B5F5-12B6DAB1E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Group members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1CA0E9-D3C6-3A4C-2E0E-89B0C6B094C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IT21821486-Punchihewa A.S.G</a:t>
            </a:r>
          </a:p>
          <a:p>
            <a:r>
              <a:rPr lang="en-US"/>
              <a:t>IT21820946 – </a:t>
            </a:r>
            <a:r>
              <a:rPr lang="en-US" err="1"/>
              <a:t>Weragala</a:t>
            </a:r>
            <a:r>
              <a:rPr lang="en-US"/>
              <a:t> R.T.L</a:t>
            </a:r>
          </a:p>
          <a:p>
            <a:r>
              <a:rPr lang="en-US"/>
              <a:t>IT21826740 -K.D. Dilini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D42238A-F90D-4040-3F60-AECE495DDEFB}"/>
              </a:ext>
            </a:extLst>
          </p:cNvPr>
          <p:cNvSpPr txBox="1">
            <a:spLocks/>
          </p:cNvSpPr>
          <p:nvPr/>
        </p:nvSpPr>
        <p:spPr>
          <a:xfrm>
            <a:off x="684057" y="3429000"/>
            <a:ext cx="8596668" cy="16121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/>
              <a:t>Supervisor </a:t>
            </a:r>
          </a:p>
          <a:p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79E696D-9E57-279B-DA5A-6AA7D7D90583}"/>
              </a:ext>
            </a:extLst>
          </p:cNvPr>
          <p:cNvSpPr txBox="1">
            <a:spLocks/>
          </p:cNvSpPr>
          <p:nvPr/>
        </p:nvSpPr>
        <p:spPr>
          <a:xfrm>
            <a:off x="3337112" y="3549296"/>
            <a:ext cx="4915032" cy="5993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Dr. Dharshana </a:t>
            </a:r>
            <a:r>
              <a:rPr lang="en-US" err="1"/>
              <a:t>Kasthuriarachchi</a:t>
            </a:r>
          </a:p>
        </p:txBody>
      </p:sp>
    </p:spTree>
    <p:extLst>
      <p:ext uri="{BB962C8B-B14F-4D97-AF65-F5344CB8AC3E}">
        <p14:creationId xmlns:p14="http://schemas.microsoft.com/office/powerpoint/2010/main" val="6273673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9D64A-A6A7-CCC3-08F6-E1407AF83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7556" y="440267"/>
            <a:ext cx="5501631" cy="718726"/>
          </a:xfrm>
        </p:spPr>
        <p:txBody>
          <a:bodyPr/>
          <a:lstStyle/>
          <a:p>
            <a:r>
              <a:rPr lang="en-GB"/>
              <a:t>Novelty &amp; Contribution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3C010D3-EC52-4693-3C23-E16CF3E2FF8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05556" y="1357088"/>
            <a:ext cx="8983596" cy="296311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600" b="1">
                <a:ea typeface="+mn-lt"/>
                <a:cs typeface="+mn-lt"/>
              </a:rPr>
              <a:t>Edge-first Design</a:t>
            </a:r>
            <a:r>
              <a:rPr lang="en-US" sz="1600">
                <a:ea typeface="+mn-lt"/>
                <a:cs typeface="+mn-lt"/>
              </a:rPr>
              <a:t> – Unlike traditional face recognition that depends on heavy cloud servers, your system runs fully on </a:t>
            </a:r>
            <a:r>
              <a:rPr lang="en-US" sz="1600" b="1">
                <a:ea typeface="+mn-lt"/>
                <a:cs typeface="+mn-lt"/>
              </a:rPr>
              <a:t>Raspberry Pi with </a:t>
            </a:r>
            <a:r>
              <a:rPr lang="en-US" sz="1600" b="1" err="1">
                <a:ea typeface="+mn-lt"/>
                <a:cs typeface="+mn-lt"/>
              </a:rPr>
              <a:t>TinyML</a:t>
            </a:r>
            <a:r>
              <a:rPr lang="en-US" sz="1600">
                <a:ea typeface="+mn-lt"/>
                <a:cs typeface="+mn-lt"/>
              </a:rPr>
              <a:t>.</a:t>
            </a:r>
            <a:endParaRPr lang="en-US">
              <a:ea typeface="+mn-lt"/>
              <a:cs typeface="+mn-lt"/>
            </a:endParaRPr>
          </a:p>
          <a:p>
            <a:r>
              <a:rPr lang="en-US" sz="1600" b="1">
                <a:ea typeface="+mn-lt"/>
                <a:cs typeface="+mn-lt"/>
              </a:rPr>
              <a:t>Low-resource Optimization</a:t>
            </a:r>
            <a:r>
              <a:rPr lang="en-US" sz="1600">
                <a:ea typeface="+mn-lt"/>
                <a:cs typeface="+mn-lt"/>
              </a:rPr>
              <a:t> – Works reliably on </a:t>
            </a:r>
            <a:r>
              <a:rPr lang="en-US" sz="1600" b="1">
                <a:ea typeface="+mn-lt"/>
                <a:cs typeface="+mn-lt"/>
              </a:rPr>
              <a:t>limited computing power</a:t>
            </a:r>
            <a:r>
              <a:rPr lang="en-US" sz="1600">
                <a:ea typeface="+mn-lt"/>
                <a:cs typeface="+mn-lt"/>
              </a:rPr>
              <a:t> while still maintaining real-time recognition.</a:t>
            </a:r>
            <a:endParaRPr lang="en-US">
              <a:ea typeface="+mn-lt"/>
              <a:cs typeface="+mn-lt"/>
            </a:endParaRPr>
          </a:p>
          <a:p>
            <a:r>
              <a:rPr lang="en-US" sz="1600" b="1">
                <a:ea typeface="+mn-lt"/>
                <a:cs typeface="+mn-lt"/>
              </a:rPr>
              <a:t>Integrated Voice Control</a:t>
            </a:r>
            <a:r>
              <a:rPr lang="en-US" sz="1600">
                <a:ea typeface="+mn-lt"/>
                <a:cs typeface="+mn-lt"/>
              </a:rPr>
              <a:t> – Novel hands-free enrollment mechanism, making it accessible for visually impaired or non-technical users.</a:t>
            </a:r>
            <a:endParaRPr lang="en-US">
              <a:ea typeface="+mn-lt"/>
              <a:cs typeface="+mn-lt"/>
            </a:endParaRPr>
          </a:p>
          <a:p>
            <a:r>
              <a:rPr lang="en-US" sz="1600" b="1">
                <a:ea typeface="+mn-lt"/>
                <a:cs typeface="+mn-lt"/>
              </a:rPr>
              <a:t>Hybrid Architecture</a:t>
            </a:r>
            <a:r>
              <a:rPr lang="en-US" sz="1600">
                <a:ea typeface="+mn-lt"/>
                <a:cs typeface="+mn-lt"/>
              </a:rPr>
              <a:t> – Android app does preprocessing + quality filtering, reducing server load and improving accuracy.</a:t>
            </a:r>
            <a:endParaRPr lang="en-US">
              <a:ea typeface="+mn-lt"/>
              <a:cs typeface="+mn-lt"/>
            </a:endParaRPr>
          </a:p>
          <a:p>
            <a:endParaRPr lang="en-US" sz="1600"/>
          </a:p>
        </p:txBody>
      </p:sp>
      <p:pic>
        <p:nvPicPr>
          <p:cNvPr id="7" name="Picture 6" descr="A close-up of a puzzle&#10;&#10;AI-generated content may be incorrect.">
            <a:extLst>
              <a:ext uri="{FF2B5EF4-FFF2-40B4-BE49-F238E27FC236}">
                <a16:creationId xmlns:a16="http://schemas.microsoft.com/office/drawing/2014/main" id="{8F3C1031-A0E5-B10E-0B81-A53370C21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6262" y="4154546"/>
            <a:ext cx="5122215" cy="1992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8756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169F6-D3EC-596C-5B08-703E8512F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Why is this important?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BC750DF-0A43-643C-EC91-F96A96C4D89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77334" y="1545236"/>
            <a:ext cx="8983596" cy="234222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600" b="1">
                <a:ea typeface="+mn-lt"/>
                <a:cs typeface="+mn-lt"/>
              </a:rPr>
              <a:t>Privacy-Preserving</a:t>
            </a:r>
            <a:r>
              <a:rPr lang="en-US" sz="1600">
                <a:ea typeface="+mn-lt"/>
                <a:cs typeface="+mn-lt"/>
              </a:rPr>
              <a:t> – Faces are processed </a:t>
            </a:r>
            <a:r>
              <a:rPr lang="en-US" sz="1600" b="1">
                <a:ea typeface="+mn-lt"/>
                <a:cs typeface="+mn-lt"/>
              </a:rPr>
              <a:t>locally</a:t>
            </a:r>
            <a:r>
              <a:rPr lang="en-US" sz="1600">
                <a:ea typeface="+mn-lt"/>
                <a:cs typeface="+mn-lt"/>
              </a:rPr>
              <a:t>, no sensitive data leaves the device.</a:t>
            </a:r>
            <a:endParaRPr lang="en-US">
              <a:ea typeface="+mn-lt"/>
              <a:cs typeface="+mn-lt"/>
            </a:endParaRPr>
          </a:p>
          <a:p>
            <a:r>
              <a:rPr lang="en-US" sz="1600" b="1">
                <a:ea typeface="+mn-lt"/>
                <a:cs typeface="+mn-lt"/>
              </a:rPr>
              <a:t>Low-Cost Solution</a:t>
            </a:r>
            <a:r>
              <a:rPr lang="en-US" sz="1600">
                <a:ea typeface="+mn-lt"/>
                <a:cs typeface="+mn-lt"/>
              </a:rPr>
              <a:t> – Eliminates need for expensive GPUs or cloud subscriptions → affordable for schools, small businesses, assistive tech.</a:t>
            </a:r>
            <a:endParaRPr lang="en-US">
              <a:ea typeface="+mn-lt"/>
              <a:cs typeface="+mn-lt"/>
            </a:endParaRPr>
          </a:p>
          <a:p>
            <a:r>
              <a:rPr lang="en-US" sz="1600" b="1">
                <a:ea typeface="+mn-lt"/>
                <a:cs typeface="+mn-lt"/>
              </a:rPr>
              <a:t>Scalability</a:t>
            </a:r>
            <a:r>
              <a:rPr lang="en-US" sz="1600">
                <a:ea typeface="+mn-lt"/>
                <a:cs typeface="+mn-lt"/>
              </a:rPr>
              <a:t> – Can be deployed in remote areas with </a:t>
            </a:r>
            <a:r>
              <a:rPr lang="en-US" sz="1600" b="1">
                <a:ea typeface="+mn-lt"/>
                <a:cs typeface="+mn-lt"/>
              </a:rPr>
              <a:t>limited internet connectivity</a:t>
            </a:r>
            <a:r>
              <a:rPr lang="en-US" sz="1600">
                <a:ea typeface="+mn-lt"/>
                <a:cs typeface="+mn-lt"/>
              </a:rPr>
              <a:t>.</a:t>
            </a:r>
            <a:endParaRPr lang="en-US">
              <a:ea typeface="+mn-lt"/>
              <a:cs typeface="+mn-lt"/>
            </a:endParaRPr>
          </a:p>
          <a:p>
            <a:r>
              <a:rPr lang="en-US" sz="1600" b="1">
                <a:ea typeface="+mn-lt"/>
                <a:cs typeface="+mn-lt"/>
              </a:rPr>
              <a:t>Accessibility Impact</a:t>
            </a:r>
            <a:r>
              <a:rPr lang="en-US" sz="1600">
                <a:ea typeface="+mn-lt"/>
                <a:cs typeface="+mn-lt"/>
              </a:rPr>
              <a:t> – Voice-based registration and recognition support inclusion for </a:t>
            </a:r>
            <a:r>
              <a:rPr lang="en-US" sz="1600" b="1">
                <a:ea typeface="+mn-lt"/>
                <a:cs typeface="+mn-lt"/>
              </a:rPr>
              <a:t>blind or differently-abled users</a:t>
            </a:r>
            <a:r>
              <a:rPr lang="en-US" sz="1600">
                <a:ea typeface="+mn-lt"/>
                <a:cs typeface="+mn-lt"/>
              </a:rPr>
              <a:t>.</a:t>
            </a:r>
            <a:endParaRPr lang="en-US">
              <a:ea typeface="+mn-lt"/>
              <a:cs typeface="+mn-lt"/>
            </a:endParaRPr>
          </a:p>
          <a:p>
            <a:endParaRPr lang="en-US" sz="1600">
              <a:ea typeface="+mn-lt"/>
              <a:cs typeface="+mn-lt"/>
            </a:endParaRPr>
          </a:p>
        </p:txBody>
      </p:sp>
      <p:pic>
        <p:nvPicPr>
          <p:cNvPr id="6" name="Picture 5" descr="A person with a beard and glasses&#10;&#10;AI-generated content may be incorrect.">
            <a:extLst>
              <a:ext uri="{FF2B5EF4-FFF2-40B4-BE49-F238E27FC236}">
                <a16:creationId xmlns:a16="http://schemas.microsoft.com/office/drawing/2014/main" id="{39BA7B54-1F1D-9537-B2F0-5761FFEAC8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5549" y="3890845"/>
            <a:ext cx="2547643" cy="2547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3462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1312E-D54B-0C94-ECCE-8E9584D19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0519" y="-1882"/>
            <a:ext cx="5304076" cy="671689"/>
          </a:xfrm>
        </p:spPr>
        <p:txBody>
          <a:bodyPr/>
          <a:lstStyle/>
          <a:p>
            <a:r>
              <a:rPr lang="en-GB"/>
              <a:t>Challenges &amp; Solutions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1FEABB2-6054-D3A9-FFE2-F2A5DD8A87E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05556" y="670347"/>
            <a:ext cx="9275225" cy="608637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1600" b="1">
                <a:ea typeface="+mn-lt"/>
                <a:cs typeface="+mn-lt"/>
              </a:rPr>
              <a:t>1. Raspberry Pi Camera Setup</a:t>
            </a:r>
            <a:endParaRPr lang="en-US">
              <a:ea typeface="+mn-lt"/>
              <a:cs typeface="+mn-lt"/>
            </a:endParaRPr>
          </a:p>
          <a:p>
            <a:r>
              <a:rPr lang="en-US" sz="1600" i="1">
                <a:ea typeface="+mn-lt"/>
                <a:cs typeface="+mn-lt"/>
              </a:rPr>
              <a:t>Challenge</a:t>
            </a:r>
            <a:r>
              <a:rPr lang="en-US" sz="1600">
                <a:ea typeface="+mn-lt"/>
                <a:cs typeface="+mn-lt"/>
              </a:rPr>
              <a:t>: Limited guidance for configuring the new Pi camera; multiple failed installations.</a:t>
            </a:r>
            <a:endParaRPr lang="en-US"/>
          </a:p>
          <a:p>
            <a:r>
              <a:rPr lang="en-US" sz="1600" i="1">
                <a:ea typeface="+mn-lt"/>
                <a:cs typeface="+mn-lt"/>
              </a:rPr>
              <a:t>Solution</a:t>
            </a:r>
            <a:r>
              <a:rPr lang="en-US" sz="1600">
                <a:ea typeface="+mn-lt"/>
                <a:cs typeface="+mn-lt"/>
              </a:rPr>
              <a:t>: Researched and tested different configurations until stable setup achieved.</a:t>
            </a:r>
            <a:endParaRPr lang="en-US"/>
          </a:p>
          <a:p>
            <a:pPr marL="0" indent="0">
              <a:buNone/>
            </a:pPr>
            <a:r>
              <a:rPr lang="en-US" sz="1600" b="1">
                <a:ea typeface="+mn-lt"/>
                <a:cs typeface="+mn-lt"/>
              </a:rPr>
              <a:t>2. High Memory Usage (RAM)</a:t>
            </a:r>
            <a:endParaRPr lang="en-US"/>
          </a:p>
          <a:p>
            <a:r>
              <a:rPr lang="en-US" sz="1600" i="1">
                <a:ea typeface="+mn-lt"/>
                <a:cs typeface="+mn-lt"/>
              </a:rPr>
              <a:t>Challenge</a:t>
            </a:r>
            <a:r>
              <a:rPr lang="en-US" sz="1600">
                <a:ea typeface="+mn-lt"/>
                <a:cs typeface="+mn-lt"/>
              </a:rPr>
              <a:t>: Processing many frames per second overloaded Pi memory.</a:t>
            </a:r>
            <a:endParaRPr lang="en-US"/>
          </a:p>
          <a:p>
            <a:r>
              <a:rPr lang="en-US" sz="1600" i="1">
                <a:ea typeface="+mn-lt"/>
                <a:cs typeface="+mn-lt"/>
              </a:rPr>
              <a:t>Solution</a:t>
            </a:r>
            <a:r>
              <a:rPr lang="en-US" sz="1600">
                <a:ea typeface="+mn-lt"/>
                <a:cs typeface="+mn-lt"/>
              </a:rPr>
              <a:t>: Implemented </a:t>
            </a:r>
            <a:r>
              <a:rPr lang="en-US" sz="1600" b="1">
                <a:ea typeface="+mn-lt"/>
                <a:cs typeface="+mn-lt"/>
              </a:rPr>
              <a:t>thread-based cleaning mechanisms</a:t>
            </a:r>
            <a:r>
              <a:rPr lang="en-US" sz="1600">
                <a:ea typeface="+mn-lt"/>
                <a:cs typeface="+mn-lt"/>
              </a:rPr>
              <a:t> to free memory continuously.</a:t>
            </a:r>
            <a:endParaRPr lang="en-US"/>
          </a:p>
          <a:p>
            <a:pPr marL="0" indent="0">
              <a:buNone/>
            </a:pPr>
            <a:r>
              <a:rPr lang="en-US" sz="1600" b="1">
                <a:ea typeface="+mn-lt"/>
                <a:cs typeface="+mn-lt"/>
              </a:rPr>
              <a:t>3. Image Quality Issues</a:t>
            </a:r>
            <a:endParaRPr lang="en-US"/>
          </a:p>
          <a:p>
            <a:r>
              <a:rPr lang="en-US" sz="1600" i="1">
                <a:ea typeface="+mn-lt"/>
                <a:cs typeface="+mn-lt"/>
              </a:rPr>
              <a:t>Challenge</a:t>
            </a:r>
            <a:r>
              <a:rPr lang="en-US" sz="1600">
                <a:ea typeface="+mn-lt"/>
                <a:cs typeface="+mn-lt"/>
              </a:rPr>
              <a:t>: Camera produced </a:t>
            </a:r>
            <a:r>
              <a:rPr lang="en-US" sz="1600" b="1">
                <a:ea typeface="+mn-lt"/>
                <a:cs typeface="+mn-lt"/>
              </a:rPr>
              <a:t>blur, color distortion, and poor white balance</a:t>
            </a:r>
            <a:r>
              <a:rPr lang="en-US" sz="1600">
                <a:ea typeface="+mn-lt"/>
                <a:cs typeface="+mn-lt"/>
              </a:rPr>
              <a:t>.</a:t>
            </a:r>
            <a:endParaRPr lang="en-US">
              <a:ea typeface="+mn-lt"/>
              <a:cs typeface="+mn-lt"/>
            </a:endParaRPr>
          </a:p>
          <a:p>
            <a:r>
              <a:rPr lang="en-US" sz="1600" i="1">
                <a:ea typeface="+mn-lt"/>
                <a:cs typeface="+mn-lt"/>
              </a:rPr>
              <a:t>Solution</a:t>
            </a:r>
            <a:r>
              <a:rPr lang="en-US" sz="1600">
                <a:ea typeface="+mn-lt"/>
                <a:cs typeface="+mn-lt"/>
              </a:rPr>
              <a:t>: Applied preprocessing (sharpening, color correction, blur detection) before recognition.</a:t>
            </a:r>
            <a:endParaRPr lang="en-US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sz="1600" b="1">
                <a:ea typeface="+mn-lt"/>
                <a:cs typeface="+mn-lt"/>
              </a:rPr>
              <a:t>4. Model Sensitivity</a:t>
            </a:r>
            <a:endParaRPr lang="en-US"/>
          </a:p>
          <a:p>
            <a:r>
              <a:rPr lang="en-US" sz="1600" i="1">
                <a:ea typeface="+mn-lt"/>
                <a:cs typeface="+mn-lt"/>
              </a:rPr>
              <a:t>Challenge</a:t>
            </a:r>
            <a:r>
              <a:rPr lang="en-US" sz="1600">
                <a:ea typeface="+mn-lt"/>
                <a:cs typeface="+mn-lt"/>
              </a:rPr>
              <a:t>: Recognition failed if only a few samples were available.</a:t>
            </a:r>
            <a:endParaRPr lang="en-US">
              <a:ea typeface="+mn-lt"/>
              <a:cs typeface="+mn-lt"/>
            </a:endParaRPr>
          </a:p>
          <a:p>
            <a:r>
              <a:rPr lang="en-US" sz="1600" i="1">
                <a:ea typeface="+mn-lt"/>
                <a:cs typeface="+mn-lt"/>
              </a:rPr>
              <a:t>Solution</a:t>
            </a:r>
            <a:r>
              <a:rPr lang="en-US" sz="1600">
                <a:ea typeface="+mn-lt"/>
                <a:cs typeface="+mn-lt"/>
              </a:rPr>
              <a:t>: Fine-tuned system with </a:t>
            </a:r>
            <a:r>
              <a:rPr lang="en-US" sz="1600" b="1">
                <a:ea typeface="+mn-lt"/>
                <a:cs typeface="+mn-lt"/>
              </a:rPr>
              <a:t>multi-image registration (5–20 images)</a:t>
            </a:r>
            <a:r>
              <a:rPr lang="en-US" sz="1600">
                <a:ea typeface="+mn-lt"/>
                <a:cs typeface="+mn-lt"/>
              </a:rPr>
              <a:t>, improving recognition across lighting and color variations.</a:t>
            </a:r>
            <a:endParaRPr lang="en-US"/>
          </a:p>
          <a:p>
            <a:pPr marL="0" indent="0">
              <a:buNone/>
            </a:pPr>
            <a:r>
              <a:rPr lang="en-US" sz="1600" b="1">
                <a:ea typeface="+mn-lt"/>
                <a:cs typeface="+mn-lt"/>
              </a:rPr>
              <a:t>5. Networking Problems</a:t>
            </a:r>
            <a:endParaRPr lang="en-US"/>
          </a:p>
          <a:p>
            <a:r>
              <a:rPr lang="en-US" sz="1600" i="1">
                <a:ea typeface="+mn-lt"/>
                <a:cs typeface="+mn-lt"/>
              </a:rPr>
              <a:t>Challenge</a:t>
            </a:r>
            <a:r>
              <a:rPr lang="en-US" sz="1600">
                <a:ea typeface="+mn-lt"/>
                <a:cs typeface="+mn-lt"/>
              </a:rPr>
              <a:t>: Server conflicts and no static IP in shared network.</a:t>
            </a:r>
            <a:endParaRPr lang="en-US"/>
          </a:p>
          <a:p>
            <a:r>
              <a:rPr lang="en-US" sz="1600" i="1">
                <a:ea typeface="+mn-lt"/>
                <a:cs typeface="+mn-lt"/>
              </a:rPr>
              <a:t>Solution</a:t>
            </a:r>
            <a:r>
              <a:rPr lang="en-US" sz="1600">
                <a:ea typeface="+mn-lt"/>
                <a:cs typeface="+mn-lt"/>
              </a:rPr>
              <a:t>: Used a </a:t>
            </a:r>
            <a:r>
              <a:rPr lang="en-US" sz="1600" b="1">
                <a:ea typeface="+mn-lt"/>
                <a:cs typeface="+mn-lt"/>
              </a:rPr>
              <a:t>mobile hotspot</a:t>
            </a:r>
            <a:r>
              <a:rPr lang="en-US" sz="1600">
                <a:ea typeface="+mn-lt"/>
                <a:cs typeface="+mn-lt"/>
              </a:rPr>
              <a:t> to create a dedicated network for Pi, laptop, and phone.</a:t>
            </a:r>
            <a:endParaRPr lang="en-US">
              <a:ea typeface="+mn-lt"/>
              <a:cs typeface="+mn-lt"/>
            </a:endParaRPr>
          </a:p>
          <a:p>
            <a:endParaRPr lang="en-US" sz="160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783711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E2E7B-E7AC-D18C-7ECF-41E517150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5708594" cy="662282"/>
          </a:xfrm>
        </p:spPr>
        <p:txBody>
          <a:bodyPr>
            <a:normAutofit fontScale="90000"/>
          </a:bodyPr>
          <a:lstStyle/>
          <a:p>
            <a:r>
              <a:rPr lang="en-US"/>
              <a:t>Screenshots &amp; System design</a:t>
            </a:r>
            <a:br>
              <a:rPr lang="en-US"/>
            </a:b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F558D3-EF6A-61AC-A83F-025E57C0B4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805" y="1411112"/>
            <a:ext cx="2904537" cy="40828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30AC39E-4342-5694-4F92-D7288C507A54}"/>
              </a:ext>
            </a:extLst>
          </p:cNvPr>
          <p:cNvSpPr txBox="1"/>
          <p:nvPr/>
        </p:nvSpPr>
        <p:spPr>
          <a:xfrm>
            <a:off x="1327983" y="5674840"/>
            <a:ext cx="171725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>
                <a:ea typeface="+mn-lt"/>
                <a:cs typeface="+mn-lt"/>
              </a:rPr>
              <a:t>System design</a:t>
            </a:r>
            <a:endParaRPr lang="en-US"/>
          </a:p>
        </p:txBody>
      </p:sp>
      <p:pic>
        <p:nvPicPr>
          <p:cNvPr id="8" name="Picture 7" descr="A screenshot of a phone&#10;&#10;AI-generated content may be incorrect.">
            <a:extLst>
              <a:ext uri="{FF2B5EF4-FFF2-40B4-BE49-F238E27FC236}">
                <a16:creationId xmlns:a16="http://schemas.microsoft.com/office/drawing/2014/main" id="{94A1E34B-F767-1238-BED9-E7349C2E00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5545" y="1412240"/>
            <a:ext cx="1860431" cy="4084320"/>
          </a:xfrm>
          <a:prstGeom prst="rect">
            <a:avLst/>
          </a:prstGeom>
        </p:spPr>
      </p:pic>
      <p:pic>
        <p:nvPicPr>
          <p:cNvPr id="9" name="Picture 8" descr="A screenshot of a cellphone&#10;&#10;AI-generated content may be incorrect.">
            <a:extLst>
              <a:ext uri="{FF2B5EF4-FFF2-40B4-BE49-F238E27FC236}">
                <a16:creationId xmlns:a16="http://schemas.microsoft.com/office/drawing/2014/main" id="{A2570767-CFAE-3090-8B86-22BF3357AE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4905" y="1432560"/>
            <a:ext cx="1860431" cy="403352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CEF79B3-914F-9D90-F4B8-A7560B031711}"/>
              </a:ext>
            </a:extLst>
          </p:cNvPr>
          <p:cNvSpPr txBox="1"/>
          <p:nvPr/>
        </p:nvSpPr>
        <p:spPr>
          <a:xfrm>
            <a:off x="5452943" y="5674839"/>
            <a:ext cx="261133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>
                <a:ea typeface="+mn-lt"/>
                <a:cs typeface="+mn-lt"/>
              </a:rPr>
              <a:t>Mobile app screenshots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4096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5EA39187-0197-4C1D-BE4A-06B353C7B2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E0FD730-D6BC-440A-89CF-7AA0C22C2F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1382DE6-64CB-4577-89E8-47941290A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3ABD17EF-A676-4770-A8C8-E83BA02300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380D4582-A9DE-4A6E-8537-EFC4F860C3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D66B8CF3-0959-4E8D-8F3A-AF62F21D9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97D4D559-2783-4E84-BB73-7F51D02357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8834FE36-E841-40B5-9465-1CFC99ED55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1A4197A1-AE79-4DC1-9E3A-845B40BA80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326F6688-CBD0-42EE-9B90-25100FE893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EF23F9BB-FC2E-48BA-8E63-A4436C28DA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9BED9BA-DDE9-F54A-4096-E4CBDFC84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0563" y="2404534"/>
            <a:ext cx="3893439" cy="164630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3400"/>
              <a:t>Screenshots &amp; System design</a:t>
            </a:r>
            <a:br>
              <a:rPr lang="en-US" sz="3400"/>
            </a:br>
            <a:endParaRPr lang="en-US" sz="3400"/>
          </a:p>
          <a:p>
            <a:pPr algn="r">
              <a:lnSpc>
                <a:spcPct val="90000"/>
              </a:lnSpc>
            </a:pPr>
            <a:endParaRPr lang="en-US" sz="3400"/>
          </a:p>
        </p:txBody>
      </p:sp>
      <p:pic>
        <p:nvPicPr>
          <p:cNvPr id="7" name="Picture 6" descr="A screenshot of a computer&#10;&#10;AI-generated content may be incorrect.">
            <a:extLst>
              <a:ext uri="{FF2B5EF4-FFF2-40B4-BE49-F238E27FC236}">
                <a16:creationId xmlns:a16="http://schemas.microsoft.com/office/drawing/2014/main" id="{9A561949-0991-0427-5D59-9875B6CDCC0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8840" b="-1"/>
          <a:stretch>
            <a:fillRect/>
          </a:stretch>
        </p:blipFill>
        <p:spPr>
          <a:xfrm>
            <a:off x="212548" y="-1"/>
            <a:ext cx="5182413" cy="4236855"/>
          </a:xfrm>
          <a:custGeom>
            <a:avLst/>
            <a:gdLst/>
            <a:ahLst/>
            <a:cxnLst/>
            <a:rect l="l" t="t" r="r" b="b"/>
            <a:pathLst>
              <a:path w="5182413" h="4236855">
                <a:moveTo>
                  <a:pt x="630049" y="0"/>
                </a:moveTo>
                <a:lnTo>
                  <a:pt x="5182413" y="0"/>
                </a:lnTo>
                <a:lnTo>
                  <a:pt x="5182413" y="21851"/>
                </a:lnTo>
                <a:lnTo>
                  <a:pt x="4547946" y="4236855"/>
                </a:lnTo>
                <a:lnTo>
                  <a:pt x="0" y="4236855"/>
                </a:lnTo>
                <a:close/>
              </a:path>
            </a:pathLst>
          </a:custGeom>
        </p:spPr>
      </p:pic>
      <p:pic>
        <p:nvPicPr>
          <p:cNvPr id="6" name="Picture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339C2CE3-EBE1-B99A-ECC1-1F8A3B3CFCD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9231" b="-2"/>
          <a:stretch>
            <a:fillRect/>
          </a:stretch>
        </p:blipFill>
        <p:spPr>
          <a:xfrm>
            <a:off x="20" y="4235547"/>
            <a:ext cx="4760670" cy="2622453"/>
          </a:xfrm>
          <a:custGeom>
            <a:avLst/>
            <a:gdLst/>
            <a:ahLst/>
            <a:cxnLst/>
            <a:rect l="l" t="t" r="r" b="b"/>
            <a:pathLst>
              <a:path w="4760690" h="2622453">
                <a:moveTo>
                  <a:pt x="212741" y="0"/>
                </a:moveTo>
                <a:lnTo>
                  <a:pt x="4760690" y="0"/>
                </a:lnTo>
                <a:lnTo>
                  <a:pt x="4365943" y="2622453"/>
                </a:lnTo>
                <a:lnTo>
                  <a:pt x="0" y="2622453"/>
                </a:lnTo>
                <a:lnTo>
                  <a:pt x="0" y="1430607"/>
                </a:lnTo>
                <a:close/>
              </a:path>
            </a:pathLst>
          </a:cu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1E889D8-B743-48CD-B570-DF8A2DD27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12887" y="4236854"/>
            <a:ext cx="454940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65211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smiling at the camera&#10;&#10;AI-generated content may be incorrect.">
            <a:extLst>
              <a:ext uri="{FF2B5EF4-FFF2-40B4-BE49-F238E27FC236}">
                <a16:creationId xmlns:a16="http://schemas.microsoft.com/office/drawing/2014/main" id="{0F076EE4-13DF-4D79-F460-B9361DADCF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161" y="1968506"/>
            <a:ext cx="2538052" cy="337585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Title 66">
            <a:extLst>
              <a:ext uri="{FF2B5EF4-FFF2-40B4-BE49-F238E27FC236}">
                <a16:creationId xmlns:a16="http://schemas.microsoft.com/office/drawing/2014/main" id="{689CBA7A-DC45-1AF0-E99E-E7BD408FFF83}"/>
              </a:ext>
            </a:extLst>
          </p:cNvPr>
          <p:cNvSpPr txBox="1">
            <a:spLocks/>
          </p:cNvSpPr>
          <p:nvPr/>
        </p:nvSpPr>
        <p:spPr>
          <a:xfrm>
            <a:off x="-700327" y="212066"/>
            <a:ext cx="9384496" cy="10449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latin typeface="Times New Roman"/>
                <a:cs typeface="Times New Roman"/>
              </a:rPr>
              <a:t>IT21826740 | K.D. Dilini</a:t>
            </a:r>
          </a:p>
        </p:txBody>
      </p:sp>
      <p:sp>
        <p:nvSpPr>
          <p:cNvPr id="9" name="Subtitle 67">
            <a:extLst>
              <a:ext uri="{FF2B5EF4-FFF2-40B4-BE49-F238E27FC236}">
                <a16:creationId xmlns:a16="http://schemas.microsoft.com/office/drawing/2014/main" id="{66334AC9-94F2-34AD-4E5F-E0238FDA3CEE}"/>
              </a:ext>
            </a:extLst>
          </p:cNvPr>
          <p:cNvSpPr>
            <a:spLocks noGrp="1"/>
          </p:cNvSpPr>
          <p:nvPr/>
        </p:nvSpPr>
        <p:spPr>
          <a:xfrm>
            <a:off x="752530" y="1245624"/>
            <a:ext cx="6086181" cy="45162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5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kern="1400" spc="-50">
                <a:effectLst/>
                <a:latin typeface="Times New Roman"/>
                <a:ea typeface="Yu Gothic Light"/>
                <a:cs typeface="Times New Roman"/>
              </a:rPr>
              <a:t>BSc (Hons) Degree in Information Technology</a:t>
            </a:r>
            <a:endParaRPr lang="en-US" sz="2400" b="1" kern="1400" spc="-50">
              <a:latin typeface="Calibri Light" panose="020F0302020204030204" pitchFamily="34" charset="0"/>
              <a:ea typeface="Yu Gothic Light" panose="020B0300000000000000" pitchFamily="34" charset="-128"/>
              <a:cs typeface="Times New Roman" panose="02020603050405020304" pitchFamily="18" charset="0"/>
            </a:endParaRPr>
          </a:p>
          <a:p>
            <a:r>
              <a:rPr lang="en-US" sz="2400" b="1" kern="1400" spc="-50">
                <a:latin typeface="Times New Roman"/>
                <a:ea typeface="Yu Gothic Light"/>
                <a:cs typeface="Times New Roman"/>
              </a:rPr>
              <a:t> </a:t>
            </a:r>
            <a:r>
              <a:rPr lang="en-US" sz="2400" b="1" kern="1400" spc="-50">
                <a:effectLst/>
                <a:latin typeface="Times New Roman"/>
                <a:ea typeface="Yu Gothic Light"/>
                <a:cs typeface="Times New Roman"/>
              </a:rPr>
              <a:t>(specialization in Information Technology)</a:t>
            </a:r>
            <a:endParaRPr lang="en-US" sz="2400" b="1" kern="1400" spc="-50">
              <a:effectLst/>
              <a:latin typeface="Calibri Light"/>
              <a:ea typeface="Yu Gothic Light"/>
              <a:cs typeface="Times New Roman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FDBC4B-E0D0-8D65-8AF3-0874E50A22F5}"/>
              </a:ext>
            </a:extLst>
          </p:cNvPr>
          <p:cNvSpPr txBox="1"/>
          <p:nvPr/>
        </p:nvSpPr>
        <p:spPr>
          <a:xfrm>
            <a:off x="4091797" y="2941607"/>
            <a:ext cx="5546980" cy="25545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>
                <a:solidFill>
                  <a:schemeClr val="accent2">
                    <a:lumMod val="76000"/>
                  </a:schemeClr>
                </a:solidFill>
              </a:rPr>
              <a:t>Sinhala Text Recognition </a:t>
            </a:r>
            <a:endParaRPr lang="en-US">
              <a:solidFill>
                <a:schemeClr val="accent2">
                  <a:lumMod val="76000"/>
                </a:schemeClr>
              </a:solidFill>
            </a:endParaRPr>
          </a:p>
          <a:p>
            <a:pPr algn="ctr"/>
            <a:r>
              <a:rPr lang="en-US" sz="3200" b="1">
                <a:solidFill>
                  <a:schemeClr val="accent2">
                    <a:lumMod val="76000"/>
                  </a:schemeClr>
                </a:solidFill>
              </a:rPr>
              <a:t>and </a:t>
            </a:r>
            <a:endParaRPr lang="en-US">
              <a:solidFill>
                <a:schemeClr val="accent2">
                  <a:lumMod val="76000"/>
                </a:schemeClr>
              </a:solidFill>
            </a:endParaRPr>
          </a:p>
          <a:p>
            <a:pPr algn="ctr"/>
            <a:r>
              <a:rPr lang="en-US" sz="3200" b="1">
                <a:solidFill>
                  <a:schemeClr val="accent2">
                    <a:lumMod val="76000"/>
                  </a:schemeClr>
                </a:solidFill>
              </a:rPr>
              <a:t>Document Identification </a:t>
            </a:r>
          </a:p>
          <a:p>
            <a:pPr algn="ctr"/>
            <a:endParaRPr lang="en-US" sz="3200" b="1">
              <a:solidFill>
                <a:schemeClr val="accent2">
                  <a:lumMod val="76000"/>
                </a:schemeClr>
              </a:solidFill>
            </a:endParaRPr>
          </a:p>
          <a:p>
            <a:pPr algn="ctr"/>
            <a:endParaRPr lang="en-US" sz="3200" b="1">
              <a:solidFill>
                <a:schemeClr val="accent2">
                  <a:lumMod val="76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4180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FDA007-2399-E0D7-868E-95A68E8082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4AE185-0863-5385-95B1-4F22655BF6C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19598" y="525501"/>
            <a:ext cx="9431002" cy="70298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GB" sz="3600">
                <a:solidFill>
                  <a:schemeClr val="accent1"/>
                </a:solidFill>
                <a:ea typeface="+mn-lt"/>
                <a:cs typeface="+mn-lt"/>
              </a:rPr>
              <a:t>Background and Literature</a:t>
            </a:r>
            <a:endParaRPr lang="en-US" sz="3600">
              <a:solidFill>
                <a:srgbClr val="000000"/>
              </a:solidFill>
            </a:endParaRPr>
          </a:p>
          <a:p>
            <a:endParaRPr lang="en-GB" sz="3600">
              <a:solidFill>
                <a:schemeClr val="accent1"/>
              </a:solidFill>
            </a:endParaRPr>
          </a:p>
          <a:p>
            <a:endParaRPr lang="en-US" sz="200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BFCCF1-1696-39B4-A223-ED9F419EED92}"/>
              </a:ext>
            </a:extLst>
          </p:cNvPr>
          <p:cNvSpPr txBox="1"/>
          <p:nvPr/>
        </p:nvSpPr>
        <p:spPr>
          <a:xfrm>
            <a:off x="537630" y="1768767"/>
            <a:ext cx="5674640" cy="372916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/>
              <a:t>    </a:t>
            </a:r>
            <a:r>
              <a:rPr lang="en-US" sz="2000">
                <a:ea typeface="+mn-lt"/>
                <a:cs typeface="+mn-lt"/>
              </a:rPr>
              <a:t>“OCR and TTS help people worldwide, but Sinhala OCR is still underdeveloped because of its complex script and lack of real-time tools. Current research only has prototypes, not affordable mobile solutions. Our study builds a </a:t>
            </a:r>
            <a:r>
              <a:rPr lang="en-US" sz="2000" err="1">
                <a:ea typeface="+mn-lt"/>
                <a:cs typeface="+mn-lt"/>
              </a:rPr>
              <a:t>TinyML</a:t>
            </a:r>
            <a:r>
              <a:rPr lang="en-US" sz="2000">
                <a:ea typeface="+mn-lt"/>
                <a:cs typeface="+mn-lt"/>
              </a:rPr>
              <a:t> and Edge AI–based Sinhala OCR with TTS and document classification to support visually impaired users.”</a:t>
            </a:r>
            <a:endParaRPr lang="en-US" sz="200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17E92-E1E2-59C2-CF3B-B01910DE1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 descr="A magnifying glass on a piece of paper&#10;&#10;AI-generated content may be incorrect.">
            <a:extLst>
              <a:ext uri="{FF2B5EF4-FFF2-40B4-BE49-F238E27FC236}">
                <a16:creationId xmlns:a16="http://schemas.microsoft.com/office/drawing/2014/main" id="{34F4E67F-8416-29DF-5604-3343300AA1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3797" y="1653428"/>
            <a:ext cx="4222377" cy="3853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3105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2FA4AA-1D84-9713-BDE5-34DBB9752D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389B0-38B4-3795-72DF-103EFC1E9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42586"/>
            <a:ext cx="8596668" cy="684061"/>
          </a:xfrm>
        </p:spPr>
        <p:txBody>
          <a:bodyPr/>
          <a:lstStyle/>
          <a:p>
            <a:r>
              <a:rPr lang="en-US">
                <a:ea typeface="+mj-lt"/>
                <a:cs typeface="+mj-lt"/>
              </a:rPr>
              <a:t>Research Problem and Objectives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E2C666-429A-46FC-1C23-398070DB597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77033" y="1295257"/>
            <a:ext cx="8411266" cy="4936807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buNone/>
            </a:pPr>
            <a:r>
              <a:rPr lang="en-US" b="1"/>
              <a:t>Research Problem -</a:t>
            </a:r>
          </a:p>
          <a:p>
            <a:pPr>
              <a:buNone/>
            </a:pPr>
            <a:r>
              <a:rPr lang="en-US" sz="2400">
                <a:ea typeface="+mn-lt"/>
                <a:cs typeface="+mn-lt"/>
              </a:rPr>
              <a:t>   Visually impaired individuals in Sri Lanka lack affordable, real-time, wearable Sinhala OCR solutions. Existing tools face challenges of script complexity, internet dependency, and cost, creating a need for lightweight, offline, Edge AI–based assistive technology.</a:t>
            </a:r>
            <a:endParaRPr lang="en-US">
              <a:ea typeface="+mn-lt"/>
              <a:cs typeface="+mn-lt"/>
            </a:endParaRPr>
          </a:p>
          <a:p>
            <a:pPr>
              <a:buNone/>
            </a:pPr>
            <a:r>
              <a:rPr lang="en-US" b="1"/>
              <a:t>Objective -</a:t>
            </a:r>
          </a:p>
          <a:p>
            <a:pPr>
              <a:buNone/>
            </a:pPr>
            <a:r>
              <a:rPr lang="en-US" sz="2400">
                <a:ea typeface="+mn-lt"/>
                <a:cs typeface="+mn-lt"/>
              </a:rPr>
              <a:t>   The objective is to develop affordable smart glasses integrating Sinhala OCR, document identification, and real-time TTS using Edge AI and </a:t>
            </a:r>
            <a:r>
              <a:rPr lang="en-US" sz="2400" err="1">
                <a:ea typeface="+mn-lt"/>
                <a:cs typeface="+mn-lt"/>
              </a:rPr>
              <a:t>TinyML</a:t>
            </a:r>
            <a:r>
              <a:rPr lang="en-US" sz="2400">
                <a:ea typeface="+mn-lt"/>
                <a:cs typeface="+mn-lt"/>
              </a:rPr>
              <a:t>. This system empowers visually impaired individuals in Sri Lanka with independent, offline access to printed materials and improved reading accessibility.</a:t>
            </a:r>
            <a:endParaRPr lang="en-US"/>
          </a:p>
          <a:p>
            <a:pPr marL="0" indent="0">
              <a:buNone/>
            </a:pPr>
            <a:endParaRPr lang="en-US" sz="240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228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B5BB264-60F5-EE9F-039D-0D736879B0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7E94F4CF-5368-1CAF-3EEA-B887D1893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C006FF6-594B-E3E2-2481-16F34044EB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8FFA36F-3FEA-C72E-27F4-7FAE0C3ED0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F8582886-77EE-10A1-9586-CF8E464437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2D28EF19-7B7A-EC36-D0BE-C8FF112F88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2B80C2F0-C926-BD80-A87E-76D8BE6217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549E3D10-2BB9-65DA-0239-3750FAF826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C576E993-30FB-DE52-0D8C-8316A340B1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65691A54-FEF0-8403-9859-1BA5E66D18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5454E764-2C07-DB5B-CA17-1523FA9B93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F6D43DD9-7F29-80E9-EEDF-A8FEBA7FB6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EB79FC90-FF4F-950B-55ED-1D316261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4326652-C33F-3816-2256-C540208657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1CAB4BCD-09B9-F642-BB51-38BC38C8A5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3">
              <a:extLst>
                <a:ext uri="{FF2B5EF4-FFF2-40B4-BE49-F238E27FC236}">
                  <a16:creationId xmlns:a16="http://schemas.microsoft.com/office/drawing/2014/main" id="{89325190-1DBC-F5C1-9D90-787BBA78FA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5">
              <a:extLst>
                <a:ext uri="{FF2B5EF4-FFF2-40B4-BE49-F238E27FC236}">
                  <a16:creationId xmlns:a16="http://schemas.microsoft.com/office/drawing/2014/main" id="{3325ABCA-A87E-D078-5009-7F1D4126C4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B300ACAD-EB0B-CF69-6961-5AC7C8568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7">
              <a:extLst>
                <a:ext uri="{FF2B5EF4-FFF2-40B4-BE49-F238E27FC236}">
                  <a16:creationId xmlns:a16="http://schemas.microsoft.com/office/drawing/2014/main" id="{18CA2CC0-BC37-4AD8-F30B-A40B7A5822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8">
              <a:extLst>
                <a:ext uri="{FF2B5EF4-FFF2-40B4-BE49-F238E27FC236}">
                  <a16:creationId xmlns:a16="http://schemas.microsoft.com/office/drawing/2014/main" id="{3CB6147A-D77F-8726-7CD2-419E242391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29">
              <a:extLst>
                <a:ext uri="{FF2B5EF4-FFF2-40B4-BE49-F238E27FC236}">
                  <a16:creationId xmlns:a16="http://schemas.microsoft.com/office/drawing/2014/main" id="{3CD2D464-B3D3-8C68-804E-D8EF9EE9EE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572802CE-0BE7-DE27-F243-F69DBB3004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id="{0032A4CD-E9F1-7D7A-50ED-BA830623C2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E70DA200-FFFF-638B-87D0-DBC2BD742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CC8BC0-97B8-6261-EFB0-AD25FC2A3B50}"/>
              </a:ext>
            </a:extLst>
          </p:cNvPr>
          <p:cNvSpPr txBox="1"/>
          <p:nvPr/>
        </p:nvSpPr>
        <p:spPr>
          <a:xfrm>
            <a:off x="1443498" y="893165"/>
            <a:ext cx="756022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600">
                <a:solidFill>
                  <a:schemeClr val="accent1"/>
                </a:solidFill>
                <a:ea typeface="+mn-lt"/>
                <a:cs typeface="+mn-lt"/>
              </a:rPr>
              <a:t>Methodology and </a:t>
            </a:r>
            <a:r>
              <a:rPr lang="en-GB" sz="3600">
                <a:solidFill>
                  <a:schemeClr val="accent1"/>
                </a:solidFill>
              </a:rPr>
              <a:t>System Diagram</a:t>
            </a:r>
            <a:endParaRPr lang="en-US">
              <a:solidFill>
                <a:schemeClr val="accent1"/>
              </a:solidFill>
            </a:endParaRPr>
          </a:p>
        </p:txBody>
      </p:sp>
      <p:pic>
        <p:nvPicPr>
          <p:cNvPr id="60" name="Content Placeholder 59">
            <a:extLst>
              <a:ext uri="{FF2B5EF4-FFF2-40B4-BE49-F238E27FC236}">
                <a16:creationId xmlns:a16="http://schemas.microsoft.com/office/drawing/2014/main" id="{0B362791-F61B-3D83-16F8-B42D57E6D30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101420" y="2009973"/>
            <a:ext cx="5156260" cy="2857319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6845EACE-A59B-C944-92C2-7C6C062A671C}"/>
              </a:ext>
            </a:extLst>
          </p:cNvPr>
          <p:cNvSpPr txBox="1"/>
          <p:nvPr/>
        </p:nvSpPr>
        <p:spPr>
          <a:xfrm>
            <a:off x="1072552" y="1949570"/>
            <a:ext cx="4827914" cy="372916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/>
              <a:t>The methodology involved designing a smart glasses–based assistive system integrating Tesseract OCR 5.5.0, Sinhala TTS, and document classification. A Raspberry Pi camera captured text, processed through a mobile app, while a custom 18,000-image dataset trained MobileNetV2 for classification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9672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2B8EB-85E2-503F-CC2C-7C372EF1F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+mj-lt"/>
                <a:cs typeface="+mj-lt"/>
              </a:rPr>
              <a:t>Possible solution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87A604-5833-FAD2-55C9-659DD794F27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74594" y="1716015"/>
            <a:ext cx="8411266" cy="418524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>
                <a:ea typeface="+mn-lt"/>
                <a:cs typeface="+mn-lt"/>
              </a:rPr>
              <a:t>     Several approaches were explored to improve Sinhala OCR accuracy, including EAST, CRAFT, and </a:t>
            </a:r>
            <a:r>
              <a:rPr lang="en-US" sz="2400" err="1">
                <a:ea typeface="+mn-lt"/>
                <a:cs typeface="+mn-lt"/>
              </a:rPr>
              <a:t>EasyOCR</a:t>
            </a:r>
            <a:r>
              <a:rPr lang="en-US" sz="2400">
                <a:ea typeface="+mn-lt"/>
                <a:cs typeface="+mn-lt"/>
              </a:rPr>
              <a:t>, along with creating a custom line-level dataset(10989) and experimenting with character-level pretraining using Kaggle data. Fine-tuning older Tesseract models with its training tool was also attempted. Despite these efforts, high accuracy was not achieved, so Tesseract OCR was adopted, providing medium-level accuracy. For document classification, a dataset of six classes (3,000 images each) was trained over 50 epochs, achieving ~90% accuracy.</a:t>
            </a:r>
            <a:endParaRPr lang="en-US" sz="240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276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4E68E-EA8F-8148-FF7F-686312F23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Background and Literature 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033DF697-C9C6-2082-06BE-49AFD111A837}"/>
              </a:ext>
            </a:extLst>
          </p:cNvPr>
          <p:cNvSpPr>
            <a:spLocks noGrp="1" noChangeArrowheads="1"/>
          </p:cNvSpPr>
          <p:nvPr>
            <p:ph sz="quarter" idx="13"/>
          </p:nvPr>
        </p:nvSpPr>
        <p:spPr bwMode="auto">
          <a:xfrm>
            <a:off x="677334" y="1384707"/>
            <a:ext cx="9202271" cy="5473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/>
              <a:t>Blind individuals face challenges in navigation, friend recognition, and reading Sinhala text.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/>
              <a:t>Existing aids (white cane, GPS, cloud apps) are limited, costly, or internet-dependent.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/>
              <a:t>Environment scanning &amp; object detection are essential for safe mobility but missing in most low-cost tools.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/>
              <a:t>Sinhala voice control in assistive tech is underdeveloped.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/>
              <a:t>Sinhala OCR exists but lacks practical deployment.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/>
              <a:t>Our system integrates: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/>
              <a:t>Navigation &amp; obstacle detection</a:t>
            </a:r>
            <a:endParaRPr lang="en-US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/>
              <a:t>Environment scanning &amp; object recognition</a:t>
            </a:r>
            <a:endParaRPr lang="en-US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/>
              <a:t>Friend recognition</a:t>
            </a:r>
            <a:endParaRPr lang="en-US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/>
              <a:t>Sinhala voice commands</a:t>
            </a:r>
            <a:r>
              <a:rPr lang="en-US"/>
              <a:t> (via Android app + mic)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/>
              <a:t>Sinhala OCR</a:t>
            </a:r>
            <a:endParaRPr lang="en-US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All processed on a </a:t>
            </a:r>
            <a:r>
              <a:rPr lang="en-US" b="1"/>
              <a:t>Raspberry Pi microcontroller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8601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172D8B-9B01-69CB-982C-BF74E35A8B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CBC04-B95D-C404-A4B8-A20468F56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019" y="567847"/>
            <a:ext cx="8471408" cy="861513"/>
          </a:xfrm>
        </p:spPr>
        <p:txBody>
          <a:bodyPr/>
          <a:lstStyle/>
          <a:p>
            <a:r>
              <a:rPr lang="en-US">
                <a:ea typeface="+mj-lt"/>
                <a:cs typeface="+mj-lt"/>
              </a:rPr>
              <a:t>Developed 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52B48E-439B-0725-38DB-F6F78889E34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53718" y="1402864"/>
            <a:ext cx="8453018" cy="4467081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Wingdings 3"/>
              <a:buChar char=""/>
            </a:pPr>
            <a:r>
              <a:rPr lang="en-US" b="1">
                <a:ea typeface="+mn-lt"/>
                <a:cs typeface="+mn-lt"/>
              </a:rPr>
              <a:t>Custom Dataset</a:t>
            </a:r>
            <a:r>
              <a:rPr lang="en-US">
                <a:ea typeface="+mn-lt"/>
                <a:cs typeface="+mn-lt"/>
              </a:rPr>
              <a:t>: </a:t>
            </a:r>
          </a:p>
          <a:p>
            <a:pPr marL="0" indent="0">
              <a:buNone/>
            </a:pPr>
            <a:r>
              <a:rPr lang="en-US">
                <a:ea typeface="+mn-lt"/>
                <a:cs typeface="+mn-lt"/>
              </a:rPr>
              <a:t>18,000 images created across six classes – exam papers, newspapers, forms, notes, stories, and words.</a:t>
            </a:r>
          </a:p>
          <a:p>
            <a:pPr>
              <a:buFont typeface="Wingdings 3"/>
              <a:buChar char=""/>
            </a:pPr>
            <a:r>
              <a:rPr lang="en-US">
                <a:ea typeface="+mn-lt"/>
                <a:cs typeface="+mn-lt"/>
              </a:rPr>
              <a:t> </a:t>
            </a:r>
            <a:r>
              <a:rPr lang="en-US" b="1">
                <a:ea typeface="+mn-lt"/>
                <a:cs typeface="+mn-lt"/>
              </a:rPr>
              <a:t>Document Classification</a:t>
            </a:r>
            <a:r>
              <a:rPr lang="en-US">
                <a:ea typeface="+mn-lt"/>
                <a:cs typeface="+mn-lt"/>
              </a:rPr>
              <a:t>: </a:t>
            </a:r>
          </a:p>
          <a:p>
            <a:pPr marL="0" indent="0">
              <a:buNone/>
            </a:pPr>
            <a:r>
              <a:rPr lang="en-US">
                <a:ea typeface="+mn-lt"/>
                <a:cs typeface="+mn-lt"/>
              </a:rPr>
              <a:t>Achieved high accuracy using </a:t>
            </a:r>
            <a:r>
              <a:rPr lang="en-US" b="1">
                <a:ea typeface="+mn-lt"/>
                <a:cs typeface="+mn-lt"/>
              </a:rPr>
              <a:t>MobileNetV2 transfer learning</a:t>
            </a:r>
            <a:r>
              <a:rPr lang="en-US">
                <a:ea typeface="+mn-lt"/>
                <a:cs typeface="+mn-lt"/>
              </a:rPr>
              <a:t> with data augmentation.</a:t>
            </a:r>
          </a:p>
          <a:p>
            <a:pPr>
              <a:buFont typeface="Wingdings 3"/>
              <a:buChar char=""/>
            </a:pPr>
            <a:r>
              <a:rPr lang="en-US">
                <a:ea typeface="+mn-lt"/>
                <a:cs typeface="+mn-lt"/>
              </a:rPr>
              <a:t> </a:t>
            </a:r>
            <a:r>
              <a:rPr lang="en-US" b="1">
                <a:ea typeface="+mn-lt"/>
                <a:cs typeface="+mn-lt"/>
              </a:rPr>
              <a:t>Sinhala OCR</a:t>
            </a:r>
            <a:r>
              <a:rPr lang="en-US">
                <a:ea typeface="+mn-lt"/>
                <a:cs typeface="+mn-lt"/>
              </a:rPr>
              <a:t>: </a:t>
            </a:r>
          </a:p>
          <a:p>
            <a:pPr marL="0" indent="0">
              <a:buNone/>
            </a:pPr>
            <a:r>
              <a:rPr lang="en-US">
                <a:ea typeface="+mn-lt"/>
                <a:cs typeface="+mn-lt"/>
              </a:rPr>
              <a:t>Integrated </a:t>
            </a:r>
            <a:r>
              <a:rPr lang="en-US" b="1">
                <a:ea typeface="+mn-lt"/>
                <a:cs typeface="+mn-lt"/>
              </a:rPr>
              <a:t>Tesseract OCR 5.5.0</a:t>
            </a:r>
            <a:r>
              <a:rPr lang="en-US">
                <a:ea typeface="+mn-lt"/>
                <a:cs typeface="+mn-lt"/>
              </a:rPr>
              <a:t> for reliable text extraction.</a:t>
            </a:r>
            <a:endParaRPr lang="en-US"/>
          </a:p>
          <a:p>
            <a:pPr>
              <a:buFont typeface="Wingdings 3"/>
              <a:buChar char=""/>
            </a:pPr>
            <a:r>
              <a:rPr lang="en-US">
                <a:ea typeface="+mn-lt"/>
                <a:cs typeface="+mn-lt"/>
              </a:rPr>
              <a:t>️ </a:t>
            </a:r>
            <a:r>
              <a:rPr lang="en-US" b="1">
                <a:ea typeface="+mn-lt"/>
                <a:cs typeface="+mn-lt"/>
              </a:rPr>
              <a:t>Edge Deployment</a:t>
            </a:r>
            <a:r>
              <a:rPr lang="en-US">
                <a:ea typeface="+mn-lt"/>
                <a:cs typeface="+mn-lt"/>
              </a:rPr>
              <a:t>:</a:t>
            </a:r>
          </a:p>
          <a:p>
            <a:pPr marL="0" indent="0">
              <a:buNone/>
            </a:pPr>
            <a:r>
              <a:rPr lang="en-US">
                <a:ea typeface="+mn-lt"/>
                <a:cs typeface="+mn-lt"/>
              </a:rPr>
              <a:t> System deployed on </a:t>
            </a:r>
            <a:r>
              <a:rPr lang="en-US" b="1">
                <a:ea typeface="+mn-lt"/>
                <a:cs typeface="+mn-lt"/>
              </a:rPr>
              <a:t>Raspberry Pi smart glasses</a:t>
            </a:r>
            <a:r>
              <a:rPr lang="en-US">
                <a:ea typeface="+mn-lt"/>
                <a:cs typeface="+mn-lt"/>
              </a:rPr>
              <a:t> and connected </a:t>
            </a:r>
            <a:r>
              <a:rPr lang="en-US" b="1">
                <a:ea typeface="+mn-lt"/>
                <a:cs typeface="+mn-lt"/>
              </a:rPr>
              <a:t>mobile app</a:t>
            </a:r>
            <a:r>
              <a:rPr lang="en-US">
                <a:ea typeface="+mn-lt"/>
                <a:cs typeface="+mn-lt"/>
              </a:rPr>
              <a:t>.</a:t>
            </a:r>
            <a:endParaRPr lang="en-US"/>
          </a:p>
          <a:p>
            <a:pPr>
              <a:buFont typeface="Wingdings 3"/>
              <a:buChar char=""/>
            </a:pPr>
            <a:r>
              <a:rPr lang="en-US">
                <a:ea typeface="+mn-lt"/>
                <a:cs typeface="+mn-lt"/>
              </a:rPr>
              <a:t> </a:t>
            </a:r>
            <a:r>
              <a:rPr lang="en-US" b="1">
                <a:ea typeface="+mn-lt"/>
                <a:cs typeface="+mn-lt"/>
              </a:rPr>
              <a:t>Assistive Features</a:t>
            </a:r>
            <a:r>
              <a:rPr lang="en-US">
                <a:ea typeface="+mn-lt"/>
                <a:cs typeface="+mn-lt"/>
              </a:rPr>
              <a:t>:</a:t>
            </a:r>
          </a:p>
          <a:p>
            <a:pPr marL="0" indent="0">
              <a:buNone/>
            </a:pPr>
            <a:r>
              <a:rPr lang="en-US">
                <a:ea typeface="+mn-lt"/>
                <a:cs typeface="+mn-lt"/>
              </a:rPr>
              <a:t> Real-time Sinhala text recognition, </a:t>
            </a:r>
            <a:r>
              <a:rPr lang="en-US" b="1">
                <a:ea typeface="+mn-lt"/>
                <a:cs typeface="+mn-lt"/>
              </a:rPr>
              <a:t>text-to-speech feedback</a:t>
            </a:r>
            <a:r>
              <a:rPr lang="en-US">
                <a:ea typeface="+mn-lt"/>
                <a:cs typeface="+mn-lt"/>
              </a:rPr>
              <a:t>, offline functionality, and </a:t>
            </a:r>
            <a:r>
              <a:rPr lang="en-US" b="1">
                <a:ea typeface="+mn-lt"/>
                <a:cs typeface="+mn-lt"/>
              </a:rPr>
              <a:t>hands-free usability</a:t>
            </a:r>
            <a:r>
              <a:rPr lang="en-US">
                <a:ea typeface="+mn-lt"/>
                <a:cs typeface="+mn-lt"/>
              </a:rPr>
              <a:t> for visually impaired users.</a:t>
            </a:r>
          </a:p>
          <a:p>
            <a:pPr marL="0" indent="0">
              <a:buNone/>
            </a:pPr>
            <a:endParaRPr lang="en-US" sz="2400">
              <a:ea typeface="+mn-lt"/>
              <a:cs typeface="+mn-lt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1555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4508F1-E937-630F-D48E-FBC0A3DC1F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C5FCB3-E8E3-DA24-ABDD-7434856DA28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392836"/>
            <a:ext cx="10394707" cy="4958957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/>
          </a:p>
          <a:p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F678BE1-AAB6-1336-D392-64E0430B233C}"/>
              </a:ext>
            </a:extLst>
          </p:cNvPr>
          <p:cNvSpPr txBox="1">
            <a:spLocks/>
          </p:cNvSpPr>
          <p:nvPr/>
        </p:nvSpPr>
        <p:spPr>
          <a:xfrm>
            <a:off x="685800" y="506207"/>
            <a:ext cx="3895896" cy="5071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600">
                <a:ea typeface="+mj-lt"/>
                <a:cs typeface="+mj-lt"/>
              </a:rPr>
              <a:t>Results and Discussion</a:t>
            </a:r>
            <a:endParaRPr lang="en-US"/>
          </a:p>
        </p:txBody>
      </p:sp>
      <p:pic>
        <p:nvPicPr>
          <p:cNvPr id="2" name="Picture 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12248BE8-F697-CA43-4569-D4B4BCDC40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4885" y="1628384"/>
            <a:ext cx="6156150" cy="47285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8AA9CC9-6C86-6608-0E82-267B8F518ED1}"/>
              </a:ext>
            </a:extLst>
          </p:cNvPr>
          <p:cNvSpPr txBox="1"/>
          <p:nvPr/>
        </p:nvSpPr>
        <p:spPr>
          <a:xfrm>
            <a:off x="2198318" y="1029222"/>
            <a:ext cx="390185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/>
              <a:t>Model Training Folder Structure</a:t>
            </a:r>
          </a:p>
        </p:txBody>
      </p:sp>
    </p:spTree>
    <p:extLst>
      <p:ext uri="{BB962C8B-B14F-4D97-AF65-F5344CB8AC3E}">
        <p14:creationId xmlns:p14="http://schemas.microsoft.com/office/powerpoint/2010/main" val="40367521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8DF88B6-207A-3FE3-4936-24B22EE2C3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90A61547-2555-4DE2-A37F-A53E549174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C2447E0-8F0D-479C-94E4-82BC8EB68C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F943397-DCDD-44CB-BBA9-9510B7698D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E2630ADC-31DB-4C48-AC4A-DAAE5A7B8E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2CA5C44E-F54E-47E0-8989-4D8686B33C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FF54E15E-830B-4375-A239-4C51954DEA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CB37E322-FF7E-4872-BD6B-50A48CBEA5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710D0C1E-D2F8-45B2-AE14-1AC8E976F7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3216331B-17D0-4167-ABD2-B2198058C2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A53A7A96-3806-4BB3-91DE-6EED48AC78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F8C2B86C-EE71-466E-8991-503F9C9C1B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3DD139A-9CC0-E9E8-61F7-AB6D45340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0790" y="506650"/>
            <a:ext cx="8288035" cy="109505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b="1"/>
              <a:t>Evidence of completion</a:t>
            </a:r>
            <a:endParaRPr lang="en-US" sz="4800"/>
          </a:p>
        </p:txBody>
      </p:sp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FBEDE375-0CA0-ABBB-CB03-C0410F0617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321" y="2591562"/>
            <a:ext cx="4029717" cy="3092807"/>
          </a:xfrm>
          <a:prstGeom prst="rect">
            <a:avLst/>
          </a:prstGeom>
        </p:spPr>
      </p:pic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5060871A-5F6E-7817-96BF-19B199C911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4887" y="3381117"/>
            <a:ext cx="4029717" cy="23070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F518E30-60F7-B4DD-7BCB-A1332F6459D6}"/>
              </a:ext>
            </a:extLst>
          </p:cNvPr>
          <p:cNvSpPr txBox="1"/>
          <p:nvPr/>
        </p:nvSpPr>
        <p:spPr>
          <a:xfrm>
            <a:off x="1096314" y="1738996"/>
            <a:ext cx="346624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/>
              <a:t>Model train folder structure</a:t>
            </a:r>
            <a:r>
              <a:rPr lang="en-US"/>
              <a:t>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8CEA1C9-FB90-4DDE-E694-CEE5590A29F1}"/>
              </a:ext>
            </a:extLst>
          </p:cNvPr>
          <p:cNvSpPr txBox="1"/>
          <p:nvPr/>
        </p:nvSpPr>
        <p:spPr>
          <a:xfrm>
            <a:off x="5924811" y="1739031"/>
            <a:ext cx="3651336" cy="16312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/>
              <a:t>Document Identification Dataset Creation</a:t>
            </a:r>
          </a:p>
          <a:p>
            <a:endParaRPr lang="en-US" sz="1600" b="1">
              <a:latin typeface="Trebuchet MS"/>
              <a:cs typeface="Times New Roman"/>
            </a:endParaRPr>
          </a:p>
          <a:p>
            <a:r>
              <a:rPr lang="en-US" sz="1600">
                <a:latin typeface="Times New Roman"/>
                <a:cs typeface="Times New Roman"/>
              </a:rPr>
              <a:t>A total of 18,000 images were collected, with 3,000 samples for each document class.</a:t>
            </a:r>
          </a:p>
        </p:txBody>
      </p:sp>
    </p:spTree>
    <p:extLst>
      <p:ext uri="{BB962C8B-B14F-4D97-AF65-F5344CB8AC3E}">
        <p14:creationId xmlns:p14="http://schemas.microsoft.com/office/powerpoint/2010/main" val="20043850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DC000AC-975A-2074-9CB8-B68D14C783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285F6F55-196C-A5D6-B11E-F52BDCBB05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AD4A6C7-6B7D-03C6-72DB-DCBA493F07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31E9E92-8D0A-8551-76C8-64B4509155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C48EE019-3145-1AD1-7F0A-464483EFD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F25B8F12-771C-EB73-30B1-E5D52D9039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EE5FA6E8-D7A5-647D-29C6-9607DA457B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86B2C05F-800D-CA02-0EC2-6940D63D27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9F6D4B3A-EA28-9898-5B99-035CDC231C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23C1EF78-2BFA-AD99-03B5-9D48693E35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2C1FFC96-DAC5-E341-42C6-D3D042F712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0EDFE196-7D44-2C8F-969E-7F2C075C84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5407C03B-220E-840D-BA25-7939E70CEF3E}"/>
              </a:ext>
            </a:extLst>
          </p:cNvPr>
          <p:cNvSpPr txBox="1"/>
          <p:nvPr/>
        </p:nvSpPr>
        <p:spPr>
          <a:xfrm>
            <a:off x="1044122" y="1519790"/>
            <a:ext cx="226583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rebuchet MS"/>
                <a:cs typeface="Times New Roman"/>
              </a:rPr>
              <a:t>Load OCR Dataset</a:t>
            </a:r>
            <a:r>
              <a:rPr lang="en-US"/>
              <a:t> 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219330E-61A6-5A12-69BA-FB69770C3B8E}"/>
              </a:ext>
            </a:extLst>
          </p:cNvPr>
          <p:cNvSpPr txBox="1"/>
          <p:nvPr/>
        </p:nvSpPr>
        <p:spPr>
          <a:xfrm>
            <a:off x="5215003" y="4870538"/>
            <a:ext cx="2847583" cy="8617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ea typeface="+mn-lt"/>
                <a:cs typeface="+mn-lt"/>
              </a:rPr>
              <a:t>proofed of model create</a:t>
            </a:r>
            <a:endParaRPr lang="en-US"/>
          </a:p>
          <a:p>
            <a:endParaRPr lang="en-US" sz="1600" b="1">
              <a:latin typeface="Trebuchet MS"/>
              <a:cs typeface="Times New Roman"/>
            </a:endParaRPr>
          </a:p>
          <a:p>
            <a:endParaRPr lang="en-US" sz="1600">
              <a:latin typeface="Times New Roman"/>
              <a:cs typeface="Times New Roman"/>
            </a:endParaRPr>
          </a:p>
        </p:txBody>
      </p:sp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56C670B5-6E93-F41C-00D7-0D6627D2D1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6809" y="349424"/>
            <a:ext cx="5455998" cy="3069397"/>
          </a:xfrm>
          <a:prstGeom prst="rect">
            <a:avLst/>
          </a:prstGeom>
        </p:spPr>
      </p:pic>
      <p:pic>
        <p:nvPicPr>
          <p:cNvPr id="7" name="Picture 6" descr="A screenshot of a computer&#10;&#10;AI-generated content may be incorrect.">
            <a:extLst>
              <a:ext uri="{FF2B5EF4-FFF2-40B4-BE49-F238E27FC236}">
                <a16:creationId xmlns:a16="http://schemas.microsoft.com/office/drawing/2014/main" id="{A733A5D4-2B0C-B4FE-0932-A0CC8103DC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956" y="3705616"/>
            <a:ext cx="3665625" cy="2807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4709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F5B3639-F75E-5B44-60EB-F55B45F0E8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DA6A5FE4-F412-26C1-6CBE-571F007FC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5382F78-02F1-9C44-D6B5-E2878A44F2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679EC1C-8C4E-EFFA-4990-392366FDD5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AD5AA7AF-9464-86F4-87AA-97D553344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8C4DBEC7-AAC7-025C-9939-ABAB64047E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32BA03E1-6230-30F4-631A-16884613DD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BB67687A-1E2B-D7A0-E630-90AEBC0F8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7E62AC5B-7EBF-91C2-EC09-651C97302C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3CE0DF37-D133-6FF8-9DD6-A2CB3C0525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FF4BA74A-77D4-3846-5030-63F0E46C0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8DC901BF-4593-EC6E-DE54-8692ECA934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0E9643B7-BA4C-3D2A-08B0-6FF8DD9B6B3F}"/>
              </a:ext>
            </a:extLst>
          </p:cNvPr>
          <p:cNvSpPr txBox="1"/>
          <p:nvPr/>
        </p:nvSpPr>
        <p:spPr>
          <a:xfrm>
            <a:off x="1273766" y="350694"/>
            <a:ext cx="484411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ea typeface="+mn-lt"/>
                <a:cs typeface="+mn-lt"/>
              </a:rPr>
              <a:t>Evaluation of Document classification</a:t>
            </a:r>
            <a:r>
              <a:rPr lang="en-US" b="1"/>
              <a:t> 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D38E3AF-FE45-B37C-01F9-4A8787C9BA46}"/>
              </a:ext>
            </a:extLst>
          </p:cNvPr>
          <p:cNvSpPr txBox="1"/>
          <p:nvPr/>
        </p:nvSpPr>
        <p:spPr>
          <a:xfrm>
            <a:off x="5215003" y="4870538"/>
            <a:ext cx="2847583" cy="8617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ea typeface="+mn-lt"/>
                <a:cs typeface="+mn-lt"/>
              </a:rPr>
              <a:t>proofed of model create</a:t>
            </a:r>
            <a:endParaRPr lang="en-US"/>
          </a:p>
          <a:p>
            <a:endParaRPr lang="en-US" sz="1600" b="1">
              <a:latin typeface="Trebuchet MS"/>
              <a:cs typeface="Times New Roman"/>
            </a:endParaRPr>
          </a:p>
          <a:p>
            <a:endParaRPr lang="en-US" sz="1600">
              <a:latin typeface="Times New Roman"/>
              <a:cs typeface="Times New Roman"/>
            </a:endParaRPr>
          </a:p>
        </p:txBody>
      </p:sp>
      <p:pic>
        <p:nvPicPr>
          <p:cNvPr id="2" name="Picture 1" descr="A screenshot of a graph&#10;&#10;AI-generated content may be incorrect.">
            <a:extLst>
              <a:ext uri="{FF2B5EF4-FFF2-40B4-BE49-F238E27FC236}">
                <a16:creationId xmlns:a16="http://schemas.microsoft.com/office/drawing/2014/main" id="{8B9F5127-0D81-B5D5-14FD-11E0B58ECC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3260" y="1022959"/>
            <a:ext cx="7121398" cy="5198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9945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D2ADB7D-3627-776A-EED2-3F43A6BCD1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A88B1575-BBD5-F42F-5D54-60CF33CBD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F24D371-F712-D778-72BB-5DAEADC8B6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CD4CD8B-961A-7A75-6E0B-31D966B26B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426EEDF9-ED88-AD69-0A72-026BB31228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A9C73754-F596-279B-7063-8122D5E84C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65F3E3FC-A840-CD92-6A6C-DF4BB6DB42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5EEA2F05-80D4-0C3A-DA83-5F12117787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30EBE929-1519-8811-C21A-7E5F6F1396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592AF982-BACA-11A9-900E-28E289BA69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09D3ABF-555A-FFD9-D942-C9158DE7D2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AC0CACC7-AEA1-11EE-E9EC-2C2FF8193C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F6F5632F-DB5E-35CF-DA00-D9CF8B6F78A1}"/>
              </a:ext>
            </a:extLst>
          </p:cNvPr>
          <p:cNvSpPr txBox="1"/>
          <p:nvPr/>
        </p:nvSpPr>
        <p:spPr>
          <a:xfrm>
            <a:off x="6883662" y="2571004"/>
            <a:ext cx="3011821" cy="150810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>
              <a:ea typeface="+mn-lt"/>
              <a:cs typeface="+mn-lt"/>
            </a:endParaRPr>
          </a:p>
          <a:p>
            <a:r>
              <a:rPr lang="en-US">
                <a:latin typeface="Trebuchet MS"/>
                <a:ea typeface="+mn-lt"/>
                <a:cs typeface="+mn-lt"/>
              </a:rPr>
              <a:t> Evaluating </a:t>
            </a:r>
            <a:r>
              <a:rPr lang="en-US" err="1">
                <a:latin typeface="Trebuchet MS"/>
                <a:ea typeface="+mn-lt"/>
                <a:cs typeface="+mn-lt"/>
              </a:rPr>
              <a:t>TinyML</a:t>
            </a:r>
            <a:r>
              <a:rPr lang="en-US">
                <a:latin typeface="Trebuchet MS"/>
                <a:ea typeface="+mn-lt"/>
                <a:cs typeface="+mn-lt"/>
              </a:rPr>
              <a:t> Model of</a:t>
            </a:r>
            <a:r>
              <a:rPr lang="en-US">
                <a:ea typeface="+mn-lt"/>
                <a:cs typeface="+mn-lt"/>
              </a:rPr>
              <a:t> Document classification</a:t>
            </a:r>
            <a:r>
              <a:rPr lang="en-US"/>
              <a:t> </a:t>
            </a:r>
          </a:p>
          <a:p>
            <a:endParaRPr lang="en-US"/>
          </a:p>
          <a:p>
            <a:r>
              <a:rPr lang="en-US" sz="1000">
                <a:latin typeface="Consolas"/>
              </a:rPr>
              <a:t>
</a:t>
            </a:r>
          </a:p>
        </p:txBody>
      </p:sp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CA0329A9-7575-E90B-F96C-D4C2F10115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995" y="486104"/>
            <a:ext cx="5547047" cy="566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6135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AI-generated content may be incorrect.">
            <a:extLst>
              <a:ext uri="{FF2B5EF4-FFF2-40B4-BE49-F238E27FC236}">
                <a16:creationId xmlns:a16="http://schemas.microsoft.com/office/drawing/2014/main" id="{A17601F7-64C4-7F9E-4C99-BF17B2D0AA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7236" y="444871"/>
            <a:ext cx="3441526" cy="59682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6A8E978-5E26-B02C-9C43-2998B944F770}"/>
              </a:ext>
            </a:extLst>
          </p:cNvPr>
          <p:cNvSpPr txBox="1"/>
          <p:nvPr/>
        </p:nvSpPr>
        <p:spPr>
          <a:xfrm>
            <a:off x="5757797" y="3012509"/>
            <a:ext cx="2826707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/>
              <a:t>Mobile Application</a:t>
            </a:r>
            <a:endParaRPr lang="en-US"/>
          </a:p>
          <a:p>
            <a:r>
              <a:rPr lang="en-US" sz="2400"/>
              <a:t> Interface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032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601EC-692C-2748-C067-ECDF5305C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Research problem and objectives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7E8BF-A9E6-1C8B-3CA4-82EF08DF9B8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77334" y="1462761"/>
            <a:ext cx="10394707" cy="3311189"/>
          </a:xfrm>
        </p:spPr>
        <p:txBody>
          <a:bodyPr>
            <a:normAutofit fontScale="25000" lnSpcReduction="20000"/>
          </a:bodyPr>
          <a:lstStyle/>
          <a:p>
            <a:r>
              <a:rPr lang="en-US" sz="6400" b="1"/>
              <a:t>Problem</a:t>
            </a:r>
            <a:endParaRPr lang="en-US" sz="6400"/>
          </a:p>
          <a:p>
            <a:pPr>
              <a:buFont typeface="Arial" panose="020B0604020202020204" pitchFamily="34" charset="0"/>
              <a:buChar char="•"/>
            </a:pPr>
            <a:r>
              <a:rPr lang="en-US" sz="6400"/>
              <a:t>Blind individuals lack an affordable, real-time assistive system for: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6400"/>
              <a:t>Safe navigation &amp; obstacle avoidance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6400"/>
              <a:t>Environment scanning &amp; object detection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6400"/>
              <a:t>Friend recognition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6400"/>
              <a:t>Sinhala text reading through OCR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6400"/>
              <a:t>Sinhala-first voice control for hands-free operation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6400"/>
              <a:t>Existing solutions are costly, internet-dependent, or not localized for Sinhala users.</a:t>
            </a:r>
          </a:p>
          <a:p>
            <a:r>
              <a:rPr lang="en-US" sz="6400" b="1"/>
              <a:t>Objectives</a:t>
            </a:r>
            <a:endParaRPr lang="en-US" sz="6400"/>
          </a:p>
          <a:p>
            <a:pPr>
              <a:buFont typeface="+mj-lt"/>
              <a:buAutoNum type="arabicPeriod"/>
            </a:pPr>
            <a:r>
              <a:rPr lang="en-US" sz="6400"/>
              <a:t>Develop a Raspberry Pi–based assistive system with navigation, obstacle detection, and environment scanning.</a:t>
            </a:r>
          </a:p>
          <a:p>
            <a:pPr>
              <a:buFont typeface="+mj-lt"/>
              <a:buAutoNum type="arabicPeriod"/>
            </a:pPr>
            <a:r>
              <a:rPr lang="en-US" sz="6400"/>
              <a:t>Implement real-time friend recognition on-device.</a:t>
            </a:r>
          </a:p>
          <a:p>
            <a:pPr>
              <a:buFont typeface="+mj-lt"/>
              <a:buAutoNum type="arabicPeriod"/>
            </a:pPr>
            <a:r>
              <a:rPr lang="en-US" sz="6400"/>
              <a:t>Enable Sinhala voice command control using an Android app microphone.</a:t>
            </a:r>
          </a:p>
          <a:p>
            <a:pPr>
              <a:buFont typeface="+mj-lt"/>
              <a:buAutoNum type="arabicPeriod"/>
            </a:pPr>
            <a:r>
              <a:rPr lang="en-US" sz="6400"/>
              <a:t>Integrate Sinhala OCR for reading printed text.</a:t>
            </a:r>
          </a:p>
          <a:p>
            <a:pPr>
              <a:buFont typeface="+mj-lt"/>
              <a:buAutoNum type="arabicPeriod"/>
            </a:pPr>
            <a:r>
              <a:rPr lang="en-US" sz="6400"/>
              <a:t>Deliver an affordable, portable, and user-friendly solution for blind individuals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321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308BF4E-3830-BC40-EC1A-734F884AA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3938" y="5300869"/>
            <a:ext cx="7673801" cy="108765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kern="1200">
                <a:latin typeface="+mj-lt"/>
                <a:ea typeface="+mj-ea"/>
                <a:cs typeface="+mj-cs"/>
              </a:rPr>
              <a:t>Overall system </a:t>
            </a:r>
            <a:r>
              <a:rPr lang="en-US" sz="4400"/>
              <a:t>architecture</a:t>
            </a:r>
            <a:endParaRPr lang="en-US" sz="4400" kern="1200">
              <a:latin typeface="+mj-lt"/>
            </a:endParaRPr>
          </a:p>
        </p:txBody>
      </p:sp>
      <p:pic>
        <p:nvPicPr>
          <p:cNvPr id="4" name="Picture 3" descr="A diagram of a computer chip&#10;&#10;AI-generated content may be incorrect.">
            <a:extLst>
              <a:ext uri="{FF2B5EF4-FFF2-40B4-BE49-F238E27FC236}">
                <a16:creationId xmlns:a16="http://schemas.microsoft.com/office/drawing/2014/main" id="{DCA4B8BF-10CE-4732-C8FD-914357B87F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4549" y="344557"/>
            <a:ext cx="8186444" cy="5111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283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7E6F3-DF56-8AF3-54E3-F410DA409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Version Controlling</a:t>
            </a:r>
          </a:p>
        </p:txBody>
      </p:sp>
      <p:pic>
        <p:nvPicPr>
          <p:cNvPr id="4" name="Content Placeholder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CAEF453B-CAEF-56DF-1A1B-E70C9ED584E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556070" y="1435867"/>
            <a:ext cx="10260010" cy="5125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573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1ECE5-3FF6-F561-A0D8-F7C3A8825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34471"/>
            <a:ext cx="8596668" cy="1320800"/>
          </a:xfrm>
        </p:spPr>
        <p:txBody>
          <a:bodyPr/>
          <a:lstStyle/>
          <a:p>
            <a:r>
              <a:rPr lang="en-US"/>
              <a:t>Methodology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82EF78-32B7-EAF1-A3F1-B604D4FD961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77334" y="1090706"/>
            <a:ext cx="11290548" cy="3311189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b="1"/>
              <a:t>Voice Command (Sinhala STT)</a:t>
            </a:r>
            <a:endParaRPr lang="en-US" sz="160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Trained a </a:t>
            </a:r>
            <a:r>
              <a:rPr lang="en-US" b="1"/>
              <a:t>Sinhala Speech-to-Text model</a:t>
            </a:r>
            <a:r>
              <a:rPr lang="en-US"/>
              <a:t> from scratch for voice command recognition.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1"/>
              <a:t>Face Recognition</a:t>
            </a:r>
            <a:endParaRPr lang="en-US" sz="160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Trained a </a:t>
            </a:r>
            <a:r>
              <a:rPr lang="en-US" b="1"/>
              <a:t>facial recognition model</a:t>
            </a:r>
            <a:r>
              <a:rPr lang="en-US"/>
              <a:t> to identify known persons/friends.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1"/>
              <a:t>Text Reading (OCR)</a:t>
            </a:r>
            <a:endParaRPr lang="en-US" sz="160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Developed a </a:t>
            </a:r>
            <a:r>
              <a:rPr lang="en-US" b="1"/>
              <a:t>Sinhala OCR model</a:t>
            </a:r>
            <a:r>
              <a:rPr lang="en-US"/>
              <a:t> for character recognition.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Trained a classifier to </a:t>
            </a:r>
            <a:r>
              <a:rPr lang="en-US" b="1"/>
              <a:t>identify types of documents</a:t>
            </a:r>
            <a:r>
              <a:rPr lang="en-US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1"/>
              <a:t>Navigation &amp; Obstacle Detection</a:t>
            </a:r>
            <a:endParaRPr lang="en-US" sz="160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Used </a:t>
            </a:r>
            <a:r>
              <a:rPr lang="en-US" b="1"/>
              <a:t>ultrasonic sensors</a:t>
            </a:r>
            <a:r>
              <a:rPr lang="en-US"/>
              <a:t> for distance measurement and obstacle alerts.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Applied </a:t>
            </a:r>
            <a:r>
              <a:rPr lang="en-US" b="1"/>
              <a:t>pre-trained vision models</a:t>
            </a:r>
            <a:r>
              <a:rPr lang="en-US"/>
              <a:t> for </a:t>
            </a:r>
            <a:r>
              <a:rPr lang="en-US" b="1"/>
              <a:t>environment scanning &amp; object detection</a:t>
            </a:r>
            <a:r>
              <a:rPr lang="en-US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1"/>
              <a:t>Speech Feedback (Sinhala TTS)</a:t>
            </a:r>
            <a:endParaRPr lang="en-US" sz="160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Used </a:t>
            </a:r>
            <a:r>
              <a:rPr lang="en-US" b="1"/>
              <a:t>Android native TTS engine</a:t>
            </a:r>
            <a:r>
              <a:rPr lang="en-US"/>
              <a:t> for Sinhala voice output.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1"/>
              <a:t>System Integration</a:t>
            </a:r>
            <a:endParaRPr lang="en-US" sz="160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All modules run on a </a:t>
            </a:r>
            <a:r>
              <a:rPr lang="en-US" b="1"/>
              <a:t>Raspberry Pi microcontroller</a:t>
            </a:r>
            <a:r>
              <a:rPr lang="en-US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/>
              <a:t>Android app microphone</a:t>
            </a:r>
            <a:r>
              <a:rPr lang="en-US"/>
              <a:t> used for Sinhala voice input.</a:t>
            </a:r>
          </a:p>
          <a:p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9251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1B7DED0-EFB1-C519-2F59-7C0AA2FF6783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967933402"/>
              </p:ext>
            </p:extLst>
          </p:nvPr>
        </p:nvGraphicFramePr>
        <p:xfrm>
          <a:off x="1126309" y="1537327"/>
          <a:ext cx="9941260" cy="3779725"/>
        </p:xfrm>
        <a:graphic>
          <a:graphicData uri="http://schemas.openxmlformats.org/drawingml/2006/table">
            <a:tbl>
              <a:tblPr firstRow="1" firstCol="1" bandRow="1">
                <a:solidFill>
                  <a:schemeClr val="bg1">
                    <a:lumMod val="95000"/>
                  </a:schemeClr>
                </a:solidFill>
                <a:tableStyleId>{5C22544A-7EE6-4342-B048-85BDC9FD1C3A}</a:tableStyleId>
              </a:tblPr>
              <a:tblGrid>
                <a:gridCol w="2551546">
                  <a:extLst>
                    <a:ext uri="{9D8B030D-6E8A-4147-A177-3AD203B41FA5}">
                      <a16:colId xmlns:a16="http://schemas.microsoft.com/office/drawing/2014/main" val="4263863259"/>
                    </a:ext>
                  </a:extLst>
                </a:gridCol>
                <a:gridCol w="2585214">
                  <a:extLst>
                    <a:ext uri="{9D8B030D-6E8A-4147-A177-3AD203B41FA5}">
                      <a16:colId xmlns:a16="http://schemas.microsoft.com/office/drawing/2014/main" val="769545821"/>
                    </a:ext>
                  </a:extLst>
                </a:gridCol>
                <a:gridCol w="2792704">
                  <a:extLst>
                    <a:ext uri="{9D8B030D-6E8A-4147-A177-3AD203B41FA5}">
                      <a16:colId xmlns:a16="http://schemas.microsoft.com/office/drawing/2014/main" val="2255599389"/>
                    </a:ext>
                  </a:extLst>
                </a:gridCol>
                <a:gridCol w="2011796">
                  <a:extLst>
                    <a:ext uri="{9D8B030D-6E8A-4147-A177-3AD203B41FA5}">
                      <a16:colId xmlns:a16="http://schemas.microsoft.com/office/drawing/2014/main" val="583247618"/>
                    </a:ext>
                  </a:extLst>
                </a:gridCol>
              </a:tblGrid>
              <a:tr h="4260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en-US" sz="1600" b="1" cap="none" spc="0">
                          <a:solidFill>
                            <a:schemeClr val="tx1"/>
                          </a:solidFill>
                          <a:effectLst/>
                        </a:rPr>
                        <a:t>Component </a:t>
                      </a:r>
                    </a:p>
                  </a:txBody>
                  <a:tcPr marL="62846" marR="29926" marT="17956" marB="134669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>
                        <a:lnSpc>
                          <a:spcPct val="107000"/>
                        </a:lnSpc>
                        <a:buNone/>
                      </a:pPr>
                      <a:r>
                        <a:rPr lang="en-US" sz="1600" b="1" cap="none" spc="0">
                          <a:solidFill>
                            <a:schemeClr val="tx1"/>
                          </a:solidFill>
                          <a:effectLst/>
                        </a:rPr>
                        <a:t>Model </a:t>
                      </a:r>
                    </a:p>
                  </a:txBody>
                  <a:tcPr marL="62846" marR="29926" marT="17956" marB="134669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en-US" sz="1600" b="1" cap="none" spc="0">
                          <a:solidFill>
                            <a:schemeClr val="tx1"/>
                          </a:solidFill>
                          <a:effectLst/>
                        </a:rPr>
                        <a:t>Key Specifications </a:t>
                      </a:r>
                    </a:p>
                  </a:txBody>
                  <a:tcPr marL="62846" marR="29926" marT="17956" marB="134669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en-US" sz="1600" b="1" cap="none" spc="0">
                          <a:solidFill>
                            <a:schemeClr val="tx1"/>
                          </a:solidFill>
                          <a:effectLst/>
                        </a:rPr>
                        <a:t>Cost (LKR) </a:t>
                      </a:r>
                    </a:p>
                  </a:txBody>
                  <a:tcPr marL="62846" marR="29926" marT="17956" marB="134669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7766296"/>
                  </a:ext>
                </a:extLst>
              </a:tr>
              <a:tr h="7510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en-US" sz="1200" b="1" cap="none" spc="0">
                          <a:solidFill>
                            <a:schemeClr val="tx1"/>
                          </a:solidFill>
                          <a:effectLst/>
                        </a:rPr>
                        <a:t>Single-Board Computer </a:t>
                      </a:r>
                    </a:p>
                  </a:txBody>
                  <a:tcPr marL="62846" marR="29926" marT="17956" marB="134669">
                    <a:lnL w="12700" cap="flat" cmpd="sng" algn="ctr">
                      <a:solidFill>
                        <a:schemeClr val="accent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>
                        <a:lnSpc>
                          <a:spcPct val="107000"/>
                        </a:lnSpc>
                        <a:buNone/>
                      </a:pPr>
                      <a:r>
                        <a:rPr lang="en-US" sz="1200" cap="none" spc="0">
                          <a:solidFill>
                            <a:schemeClr val="tx1"/>
                          </a:solidFill>
                          <a:effectLst/>
                        </a:rPr>
                        <a:t>Raspberry Pi 5 </a:t>
                      </a:r>
                    </a:p>
                  </a:txBody>
                  <a:tcPr marL="62846" marR="29926" marT="17956" marB="13466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en-US" sz="1200" cap="none" spc="0">
                          <a:solidFill>
                            <a:schemeClr val="tx1"/>
                          </a:solidFill>
                          <a:effectLst/>
                        </a:rPr>
                        <a:t>BoradCom </a:t>
                      </a:r>
                    </a:p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en-US" sz="1200" cap="none" spc="0">
                          <a:solidFill>
                            <a:schemeClr val="tx1"/>
                          </a:solidFill>
                          <a:effectLst/>
                        </a:rPr>
                        <a:t>BCM2712, 8GB </a:t>
                      </a:r>
                    </a:p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en-US" sz="1200" cap="none" spc="0">
                          <a:solidFill>
                            <a:schemeClr val="tx1"/>
                          </a:solidFill>
                          <a:effectLst/>
                        </a:rPr>
                        <a:t>RAM </a:t>
                      </a:r>
                    </a:p>
                  </a:txBody>
                  <a:tcPr marL="62846" marR="29926" marT="17956" marB="13466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en-US" sz="1200" cap="none" spc="0">
                          <a:solidFill>
                            <a:schemeClr val="tx1"/>
                          </a:solidFill>
                          <a:effectLst/>
                        </a:rPr>
                        <a:t>~RS 43,000  </a:t>
                      </a:r>
                    </a:p>
                  </a:txBody>
                  <a:tcPr marL="62846" marR="29926" marT="17956" marB="13466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807455"/>
                  </a:ext>
                </a:extLst>
              </a:tr>
              <a:tr h="5589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en-US" sz="1200" b="1" cap="none" spc="0">
                          <a:solidFill>
                            <a:schemeClr val="tx1"/>
                          </a:solidFill>
                          <a:effectLst/>
                        </a:rPr>
                        <a:t>Camera Module </a:t>
                      </a:r>
                    </a:p>
                  </a:txBody>
                  <a:tcPr marL="62846" marR="29926" marT="17956" marB="134669">
                    <a:lnL w="12700" cap="flat" cmpd="sng" algn="ctr">
                      <a:solidFill>
                        <a:schemeClr val="accent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>
                        <a:lnSpc>
                          <a:spcPct val="107000"/>
                        </a:lnSpc>
                        <a:buNone/>
                      </a:pPr>
                      <a:r>
                        <a:rPr lang="en-US" sz="1200" cap="none" spc="0">
                          <a:solidFill>
                            <a:schemeClr val="tx1"/>
                          </a:solidFill>
                          <a:effectLst/>
                        </a:rPr>
                        <a:t>Raspberry Pi Camera Module 2 </a:t>
                      </a:r>
                    </a:p>
                  </a:txBody>
                  <a:tcPr marL="62846" marR="29926" marT="17956" marB="13466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en-US" sz="1200" cap="none" spc="0">
                          <a:solidFill>
                            <a:schemeClr val="tx1"/>
                          </a:solidFill>
                          <a:effectLst/>
                        </a:rPr>
                        <a:t>8MP , Sony IMX219 </a:t>
                      </a:r>
                    </a:p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en-US" sz="1200" cap="none" spc="0">
                          <a:solidFill>
                            <a:schemeClr val="tx1"/>
                          </a:solidFill>
                          <a:effectLst/>
                        </a:rPr>
                        <a:t>Sensor </a:t>
                      </a:r>
                    </a:p>
                  </a:txBody>
                  <a:tcPr marL="62846" marR="29926" marT="17956" marB="13466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en-US" sz="1200" cap="none" spc="0">
                          <a:solidFill>
                            <a:schemeClr val="tx1"/>
                          </a:solidFill>
                          <a:effectLst/>
                        </a:rPr>
                        <a:t>~RS 6500 </a:t>
                      </a:r>
                    </a:p>
                  </a:txBody>
                  <a:tcPr marL="62846" marR="29926" marT="17956" marB="13466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5885580"/>
                  </a:ext>
                </a:extLst>
              </a:tr>
              <a:tr h="5589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en-US" sz="1200" b="1" cap="none" spc="0">
                          <a:solidFill>
                            <a:schemeClr val="tx1"/>
                          </a:solidFill>
                          <a:effectLst/>
                        </a:rPr>
                        <a:t>Power Supply </a:t>
                      </a:r>
                    </a:p>
                  </a:txBody>
                  <a:tcPr marL="62846" marR="29926" marT="17956" marB="134669">
                    <a:lnL w="12700" cap="flat" cmpd="sng" algn="ctr">
                      <a:solidFill>
                        <a:schemeClr val="accent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>
                        <a:lnSpc>
                          <a:spcPct val="107000"/>
                        </a:lnSpc>
                        <a:buNone/>
                      </a:pPr>
                      <a:r>
                        <a:rPr lang="en-US" sz="1200" cap="none" spc="0">
                          <a:solidFill>
                            <a:schemeClr val="tx1"/>
                          </a:solidFill>
                          <a:effectLst/>
                        </a:rPr>
                        <a:t>Raspberry Pi 27W </a:t>
                      </a:r>
                    </a:p>
                    <a:p>
                      <a:pPr marL="635" algn="just">
                        <a:lnSpc>
                          <a:spcPct val="107000"/>
                        </a:lnSpc>
                        <a:buNone/>
                      </a:pPr>
                      <a:r>
                        <a:rPr lang="en-US" sz="1200" cap="none" spc="0">
                          <a:solidFill>
                            <a:schemeClr val="tx1"/>
                          </a:solidFill>
                          <a:effectLst/>
                        </a:rPr>
                        <a:t>USB-C Power Supply </a:t>
                      </a:r>
                    </a:p>
                  </a:txBody>
                  <a:tcPr marL="62846" marR="29926" marT="17956" marB="13466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en-US" sz="1200" cap="none" spc="0">
                          <a:solidFill>
                            <a:schemeClr val="tx1"/>
                          </a:solidFill>
                          <a:effectLst/>
                        </a:rPr>
                        <a:t>5V/5A USB-C </a:t>
                      </a:r>
                    </a:p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en-US" sz="1200" cap="none" spc="0">
                          <a:solidFill>
                            <a:schemeClr val="tx1"/>
                          </a:solidFill>
                          <a:effectLst/>
                        </a:rPr>
                        <a:t>(official) </a:t>
                      </a:r>
                    </a:p>
                  </a:txBody>
                  <a:tcPr marL="62846" marR="29926" marT="17956" marB="13466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en-US" sz="1200" cap="none" spc="0">
                          <a:solidFill>
                            <a:schemeClr val="tx1"/>
                          </a:solidFill>
                          <a:effectLst/>
                        </a:rPr>
                        <a:t>~Rs. 5,500 </a:t>
                      </a:r>
                    </a:p>
                  </a:txBody>
                  <a:tcPr marL="62846" marR="29926" marT="17956" marB="13466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2932190"/>
                  </a:ext>
                </a:extLst>
              </a:tr>
              <a:tr h="7510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en-US" sz="1200" b="1" cap="none" spc="0">
                          <a:solidFill>
                            <a:schemeClr val="tx1"/>
                          </a:solidFill>
                          <a:effectLst/>
                        </a:rPr>
                        <a:t>Active cooler </a:t>
                      </a:r>
                    </a:p>
                  </a:txBody>
                  <a:tcPr marL="62846" marR="29926" marT="17956" marB="134669">
                    <a:lnL w="12700" cap="flat" cmpd="sng" algn="ctr">
                      <a:solidFill>
                        <a:schemeClr val="accent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9210">
                        <a:lnSpc>
                          <a:spcPct val="107000"/>
                        </a:lnSpc>
                        <a:buNone/>
                      </a:pPr>
                      <a:r>
                        <a:rPr lang="en-US" sz="1200" cap="none" spc="0">
                          <a:solidFill>
                            <a:schemeClr val="tx1"/>
                          </a:solidFill>
                          <a:effectLst/>
                        </a:rPr>
                        <a:t>Raspberry Pi 5 </a:t>
                      </a:r>
                    </a:p>
                    <a:p>
                      <a:pPr marL="29210">
                        <a:lnSpc>
                          <a:spcPct val="107000"/>
                        </a:lnSpc>
                        <a:buNone/>
                      </a:pPr>
                      <a:r>
                        <a:rPr lang="en-US" sz="1200" cap="none" spc="0">
                          <a:solidFill>
                            <a:schemeClr val="tx1"/>
                          </a:solidFill>
                          <a:effectLst/>
                        </a:rPr>
                        <a:t>Active Cooler </a:t>
                      </a:r>
                    </a:p>
                    <a:p>
                      <a:pPr marL="635">
                        <a:lnSpc>
                          <a:spcPct val="107000"/>
                        </a:lnSpc>
                        <a:buNone/>
                      </a:pPr>
                      <a:r>
                        <a:rPr lang="en-US" sz="1200" cap="none" spc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</a:p>
                  </a:txBody>
                  <a:tcPr marL="62846" marR="29926" marT="17956" marB="13466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en-US" sz="1200" cap="none" spc="0">
                          <a:solidFill>
                            <a:schemeClr val="tx1"/>
                          </a:solidFill>
                          <a:effectLst/>
                        </a:rPr>
                        <a:t>Dual-fan + heatsink cooling </a:t>
                      </a:r>
                    </a:p>
                  </a:txBody>
                  <a:tcPr marL="62846" marR="29926" marT="17956" marB="13466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en-US" sz="1200" cap="none" spc="0">
                          <a:solidFill>
                            <a:schemeClr val="tx1"/>
                          </a:solidFill>
                          <a:effectLst/>
                        </a:rPr>
                        <a:t>~Rs. 3,000 </a:t>
                      </a:r>
                    </a:p>
                  </a:txBody>
                  <a:tcPr marL="62846" marR="29926" marT="17956" marB="13466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8897934"/>
                  </a:ext>
                </a:extLst>
              </a:tr>
              <a:tr h="3667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en-US" sz="1200" b="1" cap="none" spc="0">
                          <a:solidFill>
                            <a:schemeClr val="tx1"/>
                          </a:solidFill>
                          <a:effectLst/>
                        </a:rPr>
                        <a:t>Camera Cable(s) </a:t>
                      </a:r>
                    </a:p>
                  </a:txBody>
                  <a:tcPr marL="62846" marR="29926" marT="17956" marB="134669">
                    <a:lnL w="12700" cap="flat" cmpd="sng" algn="ctr">
                      <a:solidFill>
                        <a:schemeClr val="accent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>
                        <a:lnSpc>
                          <a:spcPct val="107000"/>
                        </a:lnSpc>
                        <a:buNone/>
                      </a:pPr>
                      <a:r>
                        <a:rPr lang="en-US" sz="1200" cap="none" spc="0">
                          <a:solidFill>
                            <a:schemeClr val="tx1"/>
                          </a:solidFill>
                          <a:effectLst/>
                        </a:rPr>
                        <a:t>Official Raspberry Pi Camera Cable </a:t>
                      </a:r>
                    </a:p>
                  </a:txBody>
                  <a:tcPr marL="62846" marR="29926" marT="17956" marB="13466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en-US" sz="1200" cap="none" spc="0">
                          <a:solidFill>
                            <a:schemeClr val="tx1"/>
                          </a:solidFill>
                          <a:effectLst/>
                        </a:rPr>
                        <a:t>Ribbon cable (15– 30cm) </a:t>
                      </a:r>
                    </a:p>
                  </a:txBody>
                  <a:tcPr marL="62846" marR="29926" marT="17956" marB="13466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en-US" sz="1200" cap="none" spc="0">
                          <a:solidFill>
                            <a:schemeClr val="tx1"/>
                          </a:solidFill>
                          <a:effectLst/>
                        </a:rPr>
                        <a:t>~Rs. 1,000 </a:t>
                      </a:r>
                    </a:p>
                  </a:txBody>
                  <a:tcPr marL="62846" marR="29926" marT="17956" marB="13466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7200963"/>
                  </a:ext>
                </a:extLst>
              </a:tr>
              <a:tr h="3667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en-US" sz="1200" b="1" cap="none" spc="0">
                          <a:solidFill>
                            <a:schemeClr val="tx1"/>
                          </a:solidFill>
                          <a:effectLst/>
                        </a:rPr>
                        <a:t>Case </a:t>
                      </a:r>
                    </a:p>
                  </a:txBody>
                  <a:tcPr marL="62846" marR="29926" marT="17956" marB="134669">
                    <a:lnL w="12700" cap="flat" cmpd="sng" algn="ctr">
                      <a:solidFill>
                        <a:schemeClr val="accent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>
                        <a:lnSpc>
                          <a:spcPct val="107000"/>
                        </a:lnSpc>
                        <a:buNone/>
                      </a:pPr>
                      <a:r>
                        <a:rPr lang="en-US" sz="1200" cap="none" spc="0">
                          <a:solidFill>
                            <a:schemeClr val="tx1"/>
                          </a:solidFill>
                          <a:effectLst/>
                        </a:rPr>
                        <a:t>Official Raspberry Pi 5 Case </a:t>
                      </a:r>
                    </a:p>
                  </a:txBody>
                  <a:tcPr marL="62846" marR="29926" marT="17956" marB="13466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en-US" sz="1200" cap="none" spc="0">
                          <a:solidFill>
                            <a:schemeClr val="tx1"/>
                          </a:solidFill>
                          <a:effectLst/>
                        </a:rPr>
                        <a:t>Plastic enclosure with cooling support </a:t>
                      </a:r>
                    </a:p>
                  </a:txBody>
                  <a:tcPr marL="62846" marR="29926" marT="17956" marB="13466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en-US" sz="1200" cap="none" spc="0">
                          <a:solidFill>
                            <a:schemeClr val="tx1"/>
                          </a:solidFill>
                          <a:effectLst/>
                        </a:rPr>
                        <a:t>~Rs. 4,500 </a:t>
                      </a:r>
                    </a:p>
                  </a:txBody>
                  <a:tcPr marL="62846" marR="29926" marT="17956" marB="13466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1228381"/>
                  </a:ext>
                </a:extLst>
              </a:tr>
            </a:tbl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0D113E59-3555-6412-ED97-A19CEDD66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2305" y="437030"/>
            <a:ext cx="8596668" cy="1320800"/>
          </a:xfrm>
        </p:spPr>
        <p:txBody>
          <a:bodyPr/>
          <a:lstStyle/>
          <a:p>
            <a:r>
              <a:rPr lang="en-US"/>
              <a:t>Device Components</a:t>
            </a:r>
          </a:p>
        </p:txBody>
      </p:sp>
    </p:spTree>
    <p:extLst>
      <p:ext uri="{BB962C8B-B14F-4D97-AF65-F5344CB8AC3E}">
        <p14:creationId xmlns:p14="http://schemas.microsoft.com/office/powerpoint/2010/main" val="29937156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Isosceles Triangle 38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2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Isosceles Triangle 42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Isosceles Triangle 43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A7BBE755-6B1D-E523-F44D-81044B11B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969" y="4553712"/>
            <a:ext cx="8288032" cy="10963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Tech Stack</a:t>
            </a:r>
          </a:p>
        </p:txBody>
      </p:sp>
      <p:graphicFrame>
        <p:nvGraphicFramePr>
          <p:cNvPr id="29" name="Content Placeholder 28">
            <a:extLst>
              <a:ext uri="{FF2B5EF4-FFF2-40B4-BE49-F238E27FC236}">
                <a16:creationId xmlns:a16="http://schemas.microsoft.com/office/drawing/2014/main" id="{5B21F096-D228-A337-EB23-A5E41AB96A2D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020675743"/>
              </p:ext>
            </p:extLst>
          </p:nvPr>
        </p:nvGraphicFramePr>
        <p:xfrm>
          <a:off x="985968" y="1217561"/>
          <a:ext cx="8288034" cy="2732779"/>
        </p:xfrm>
        <a:graphic>
          <a:graphicData uri="http://schemas.openxmlformats.org/drawingml/2006/table">
            <a:tbl>
              <a:tblPr firstRow="1" firstCol="1" bandRow="1">
                <a:noFill/>
                <a:tableStyleId>{5C22544A-7EE6-4342-B048-85BDC9FD1C3A}</a:tableStyleId>
              </a:tblPr>
              <a:tblGrid>
                <a:gridCol w="2761496">
                  <a:extLst>
                    <a:ext uri="{9D8B030D-6E8A-4147-A177-3AD203B41FA5}">
                      <a16:colId xmlns:a16="http://schemas.microsoft.com/office/drawing/2014/main" val="2015003215"/>
                    </a:ext>
                  </a:extLst>
                </a:gridCol>
                <a:gridCol w="2763269">
                  <a:extLst>
                    <a:ext uri="{9D8B030D-6E8A-4147-A177-3AD203B41FA5}">
                      <a16:colId xmlns:a16="http://schemas.microsoft.com/office/drawing/2014/main" val="2688165288"/>
                    </a:ext>
                  </a:extLst>
                </a:gridCol>
                <a:gridCol w="2763269">
                  <a:extLst>
                    <a:ext uri="{9D8B030D-6E8A-4147-A177-3AD203B41FA5}">
                      <a16:colId xmlns:a16="http://schemas.microsoft.com/office/drawing/2014/main" val="2547895674"/>
                    </a:ext>
                  </a:extLst>
                </a:gridCol>
              </a:tblGrid>
              <a:tr h="2949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en-US" sz="1300" b="0" cap="none" spc="60">
                          <a:solidFill>
                            <a:schemeClr val="bg1"/>
                          </a:solidFill>
                          <a:effectLst/>
                        </a:rPr>
                        <a:t>Software Component </a:t>
                      </a:r>
                    </a:p>
                  </a:txBody>
                  <a:tcPr marL="54680" marR="58224" marT="7290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en-US" sz="1300" b="0" cap="none" spc="60">
                          <a:solidFill>
                            <a:schemeClr val="bg1"/>
                          </a:solidFill>
                          <a:effectLst/>
                        </a:rPr>
                        <a:t>Version </a:t>
                      </a:r>
                    </a:p>
                  </a:txBody>
                  <a:tcPr marL="54680" marR="58224" marT="7290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en-US" sz="1300" b="0" cap="none" spc="60">
                          <a:solidFill>
                            <a:schemeClr val="bg1"/>
                          </a:solidFill>
                          <a:effectLst/>
                        </a:rPr>
                        <a:t>Purpose </a:t>
                      </a:r>
                    </a:p>
                  </a:txBody>
                  <a:tcPr marL="54680" marR="58224" marT="72906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6476720"/>
                  </a:ext>
                </a:extLst>
              </a:tr>
              <a:tr h="2708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en-US" sz="1100" b="1" cap="none" spc="0">
                          <a:solidFill>
                            <a:schemeClr val="tx1"/>
                          </a:solidFill>
                          <a:effectLst/>
                        </a:rPr>
                        <a:t>Operating System </a:t>
                      </a:r>
                    </a:p>
                  </a:txBody>
                  <a:tcPr marL="54680" marR="58224" marT="72906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en-US" sz="1100" cap="none" spc="0">
                          <a:solidFill>
                            <a:schemeClr val="tx1"/>
                          </a:solidFill>
                          <a:effectLst/>
                        </a:rPr>
                        <a:t>Raspberry Pi OS (64-bit) </a:t>
                      </a:r>
                    </a:p>
                  </a:txBody>
                  <a:tcPr marL="54680" marR="58224" marT="72906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en-US" sz="1100" cap="none" spc="0">
                          <a:solidFill>
                            <a:schemeClr val="tx1"/>
                          </a:solidFill>
                          <a:effectLst/>
                        </a:rPr>
                        <a:t>Base OS for Raspberry PI </a:t>
                      </a:r>
                    </a:p>
                  </a:txBody>
                  <a:tcPr marL="54680" marR="58224" marT="72906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7225634"/>
                  </a:ext>
                </a:extLst>
              </a:tr>
              <a:tr h="2708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en-US" sz="1100" b="1" cap="none" spc="0">
                          <a:solidFill>
                            <a:schemeClr val="tx1"/>
                          </a:solidFill>
                          <a:effectLst/>
                        </a:rPr>
                        <a:t>Machine Learning </a:t>
                      </a:r>
                    </a:p>
                  </a:txBody>
                  <a:tcPr marL="54680" marR="58224" marT="72906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en-US" sz="1100" cap="none" spc="0">
                          <a:solidFill>
                            <a:schemeClr val="tx1"/>
                          </a:solidFill>
                          <a:effectLst/>
                        </a:rPr>
                        <a:t>TensorFlow Lite/Pytorch </a:t>
                      </a:r>
                    </a:p>
                  </a:txBody>
                  <a:tcPr marL="54680" marR="58224" marT="72906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en-US" sz="1100" cap="none" spc="0">
                          <a:solidFill>
                            <a:schemeClr val="tx1"/>
                          </a:solidFill>
                          <a:effectLst/>
                        </a:rPr>
                        <a:t>Optimized model inference </a:t>
                      </a:r>
                    </a:p>
                  </a:txBody>
                  <a:tcPr marL="54680" marR="58224" marT="72906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9321954"/>
                  </a:ext>
                </a:extLst>
              </a:tr>
              <a:tr h="2708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en-US" sz="1100" b="1" cap="none" spc="0">
                          <a:solidFill>
                            <a:schemeClr val="tx1"/>
                          </a:solidFill>
                          <a:effectLst/>
                        </a:rPr>
                        <a:t>Computer vision </a:t>
                      </a:r>
                    </a:p>
                  </a:txBody>
                  <a:tcPr marL="54680" marR="58224" marT="72906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en-US" sz="1100" cap="none" spc="0">
                          <a:solidFill>
                            <a:schemeClr val="tx1"/>
                          </a:solidFill>
                          <a:effectLst/>
                        </a:rPr>
                        <a:t>OpenCV </a:t>
                      </a:r>
                    </a:p>
                  </a:txBody>
                  <a:tcPr marL="54680" marR="58224" marT="72906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en-US" sz="1100" cap="none" spc="0">
                          <a:solidFill>
                            <a:schemeClr val="tx1"/>
                          </a:solidFill>
                          <a:effectLst/>
                        </a:rPr>
                        <a:t>Image processing, face detection </a:t>
                      </a:r>
                    </a:p>
                  </a:txBody>
                  <a:tcPr marL="54680" marR="58224" marT="72906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900106"/>
                  </a:ext>
                </a:extLst>
              </a:tr>
              <a:tr h="2708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en-US" sz="1100" b="1" cap="none" spc="0">
                          <a:solidFill>
                            <a:schemeClr val="tx1"/>
                          </a:solidFill>
                          <a:effectLst/>
                        </a:rPr>
                        <a:t>Backend Server </a:t>
                      </a:r>
                    </a:p>
                  </a:txBody>
                  <a:tcPr marL="54680" marR="58224" marT="72906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en-US" sz="1100" cap="none" spc="0">
                          <a:solidFill>
                            <a:schemeClr val="tx1"/>
                          </a:solidFill>
                          <a:effectLst/>
                        </a:rPr>
                        <a:t>Flask (Python) </a:t>
                      </a:r>
                    </a:p>
                  </a:txBody>
                  <a:tcPr marL="54680" marR="58224" marT="72906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en-US" sz="1100" cap="none" spc="0">
                          <a:solidFill>
                            <a:schemeClr val="tx1"/>
                          </a:solidFill>
                          <a:effectLst/>
                        </a:rPr>
                        <a:t>Restful API server </a:t>
                      </a:r>
                    </a:p>
                  </a:txBody>
                  <a:tcPr marL="54680" marR="58224" marT="72906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482432"/>
                  </a:ext>
                </a:extLst>
              </a:tr>
              <a:tr h="2708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en-US" sz="1100" b="1" cap="none" spc="0">
                          <a:solidFill>
                            <a:schemeClr val="tx1"/>
                          </a:solidFill>
                          <a:effectLst/>
                        </a:rPr>
                        <a:t>Mobile App </a:t>
                      </a:r>
                    </a:p>
                  </a:txBody>
                  <a:tcPr marL="54680" marR="58224" marT="72906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en-US" sz="1100" cap="none" spc="0">
                          <a:solidFill>
                            <a:schemeClr val="tx1"/>
                          </a:solidFill>
                          <a:effectLst/>
                        </a:rPr>
                        <a:t>Java  </a:t>
                      </a:r>
                    </a:p>
                  </a:txBody>
                  <a:tcPr marL="54680" marR="58224" marT="72906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en-US" sz="1100" cap="none" spc="0">
                          <a:solidFill>
                            <a:schemeClr val="tx1"/>
                          </a:solidFill>
                          <a:effectLst/>
                        </a:rPr>
                        <a:t>Android mobile application </a:t>
                      </a:r>
                    </a:p>
                  </a:txBody>
                  <a:tcPr marL="54680" marR="58224" marT="72906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4464238"/>
                  </a:ext>
                </a:extLst>
              </a:tr>
              <a:tr h="2708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en-US" sz="1100" b="1" cap="none" spc="0">
                          <a:solidFill>
                            <a:schemeClr val="tx1"/>
                          </a:solidFill>
                          <a:effectLst/>
                        </a:rPr>
                        <a:t>Database </a:t>
                      </a:r>
                    </a:p>
                  </a:txBody>
                  <a:tcPr marL="54680" marR="58224" marT="72906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en-US" sz="1100" cap="none" spc="0">
                          <a:solidFill>
                            <a:schemeClr val="tx1"/>
                          </a:solidFill>
                          <a:effectLst/>
                        </a:rPr>
                        <a:t>SQLite </a:t>
                      </a:r>
                    </a:p>
                  </a:txBody>
                  <a:tcPr marL="54680" marR="58224" marT="72906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en-US" sz="1100" cap="none" spc="0">
                          <a:solidFill>
                            <a:schemeClr val="tx1"/>
                          </a:solidFill>
                          <a:effectLst/>
                        </a:rPr>
                        <a:t>Local storage for face embeddings </a:t>
                      </a:r>
                    </a:p>
                  </a:txBody>
                  <a:tcPr marL="54680" marR="58224" marT="72906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0853047"/>
                  </a:ext>
                </a:extLst>
              </a:tr>
              <a:tr h="2708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en-US" sz="1100" b="1" cap="none" spc="0">
                          <a:solidFill>
                            <a:schemeClr val="tx1"/>
                          </a:solidFill>
                          <a:effectLst/>
                        </a:rPr>
                        <a:t>Pre trained models</a:t>
                      </a:r>
                    </a:p>
                  </a:txBody>
                  <a:tcPr marL="54680" marR="58224" marT="72906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en-US" sz="1100" cap="none" spc="0">
                          <a:solidFill>
                            <a:schemeClr val="tx1"/>
                          </a:solidFill>
                          <a:effectLst/>
                        </a:rPr>
                        <a:t>Whisper/base</a:t>
                      </a:r>
                    </a:p>
                  </a:txBody>
                  <a:tcPr marL="54680" marR="58224" marT="72906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en-US" sz="1100" cap="none" spc="0">
                          <a:solidFill>
                            <a:schemeClr val="tx1"/>
                          </a:solidFill>
                          <a:effectLst/>
                        </a:rPr>
                        <a:t>To train Speach to text </a:t>
                      </a:r>
                    </a:p>
                  </a:txBody>
                  <a:tcPr marL="54680" marR="58224" marT="72906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3409676"/>
                  </a:ext>
                </a:extLst>
              </a:tr>
              <a:tr h="2708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en-US" sz="1100" b="1" cap="none" spc="0">
                          <a:solidFill>
                            <a:schemeClr val="tx1"/>
                          </a:solidFill>
                          <a:effectLst/>
                        </a:rPr>
                        <a:t>Tessaract 5.5.0</a:t>
                      </a:r>
                    </a:p>
                  </a:txBody>
                  <a:tcPr marL="54680" marR="58224" marT="72906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en-US" sz="1100" cap="none" spc="0">
                          <a:solidFill>
                            <a:schemeClr val="tx1"/>
                          </a:solidFill>
                          <a:effectLst/>
                        </a:rPr>
                        <a:t>OCR </a:t>
                      </a:r>
                    </a:p>
                  </a:txBody>
                  <a:tcPr marL="54680" marR="58224" marT="72906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en-US" sz="1100" cap="none" spc="0">
                          <a:solidFill>
                            <a:schemeClr val="tx1"/>
                          </a:solidFill>
                          <a:effectLst/>
                        </a:rPr>
                        <a:t>Extract text</a:t>
                      </a:r>
                    </a:p>
                  </a:txBody>
                  <a:tcPr marL="54680" marR="58224" marT="72906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4607522"/>
                  </a:ext>
                </a:extLst>
              </a:tr>
              <a:tr h="2708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en-US" sz="1100" b="1" cap="none" spc="0">
                          <a:solidFill>
                            <a:schemeClr val="tx1"/>
                          </a:solidFill>
                          <a:effectLst/>
                        </a:rPr>
                        <a:t>InsightFace</a:t>
                      </a:r>
                    </a:p>
                  </a:txBody>
                  <a:tcPr marL="54680" marR="58224" marT="72906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en-US" sz="1100" cap="none" spc="0">
                          <a:solidFill>
                            <a:schemeClr val="tx1"/>
                          </a:solidFill>
                          <a:effectLst/>
                        </a:rPr>
                        <a:t>Open-source Face recognition</a:t>
                      </a:r>
                    </a:p>
                  </a:txBody>
                  <a:tcPr marL="54680" marR="58224" marT="72906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en-US" sz="1100" cap="none" spc="0">
                          <a:solidFill>
                            <a:schemeClr val="tx1"/>
                          </a:solidFill>
                          <a:effectLst/>
                        </a:rPr>
                        <a:t>Face recognition</a:t>
                      </a:r>
                    </a:p>
                  </a:txBody>
                  <a:tcPr marL="54680" marR="58224" marT="72906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20541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924486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0BA511443E064D854E5067B4019C9E" ma:contentTypeVersion="13" ma:contentTypeDescription="Create a new document." ma:contentTypeScope="" ma:versionID="8104c32d3b58b0beb8c2f02a58fc1406">
  <xsd:schema xmlns:xsd="http://www.w3.org/2001/XMLSchema" xmlns:xs="http://www.w3.org/2001/XMLSchema" xmlns:p="http://schemas.microsoft.com/office/2006/metadata/properties" xmlns:ns2="3a1c76c7-cebf-4aba-b6dd-f609147c545c" xmlns:ns3="db72c12f-87a4-44ab-bbc5-4cc8306b158a" targetNamespace="http://schemas.microsoft.com/office/2006/metadata/properties" ma:root="true" ma:fieldsID="f827fb936a2f6a4665171d2c04655978" ns2:_="" ns3:_="">
    <xsd:import namespace="3a1c76c7-cebf-4aba-b6dd-f609147c545c"/>
    <xsd:import namespace="db72c12f-87a4-44ab-bbc5-4cc8306b158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1c76c7-cebf-4aba-b6dd-f609147c545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7c8a686f-bba2-44f2-819b-edf0b3003fb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72c12f-87a4-44ab-bbc5-4cc8306b158a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4a90b710-f748-4220-b362-4102ae550bf9}" ma:internalName="TaxCatchAll" ma:showField="CatchAllData" ma:web="db72c12f-87a4-44ab-bbc5-4cc8306b158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a1c76c7-cebf-4aba-b6dd-f609147c545c">
      <Terms xmlns="http://schemas.microsoft.com/office/infopath/2007/PartnerControls"/>
    </lcf76f155ced4ddcb4097134ff3c332f>
    <TaxCatchAll xmlns="db72c12f-87a4-44ab-bbc5-4cc8306b158a" xsi:nil="true"/>
  </documentManagement>
</p:properties>
</file>

<file path=customXml/itemProps1.xml><?xml version="1.0" encoding="utf-8"?>
<ds:datastoreItem xmlns:ds="http://schemas.openxmlformats.org/officeDocument/2006/customXml" ds:itemID="{BF461C22-7BDF-4E3E-9E4B-84D87A175981}"/>
</file>

<file path=customXml/itemProps2.xml><?xml version="1.0" encoding="utf-8"?>
<ds:datastoreItem xmlns:ds="http://schemas.openxmlformats.org/officeDocument/2006/customXml" ds:itemID="{5B5B7718-D12C-4A2C-9060-9658B07D8B3C}"/>
</file>

<file path=customXml/itemProps3.xml><?xml version="1.0" encoding="utf-8"?>
<ds:datastoreItem xmlns:ds="http://schemas.openxmlformats.org/officeDocument/2006/customXml" ds:itemID="{6363446E-54B4-4284-AC96-A400F2EA7315}"/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Application>Microsoft Office PowerPoint</Application>
  <PresentationFormat>Widescreen</PresentationFormat>
  <Slides>36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Facet</vt:lpstr>
      <vt:lpstr>Blind Assist Navigation System</vt:lpstr>
      <vt:lpstr>Group members</vt:lpstr>
      <vt:lpstr>Background and Literature </vt:lpstr>
      <vt:lpstr>Research problem and objectives </vt:lpstr>
      <vt:lpstr>Overall system architecture</vt:lpstr>
      <vt:lpstr>Version Controlling</vt:lpstr>
      <vt:lpstr>Methodology</vt:lpstr>
      <vt:lpstr>Device Components</vt:lpstr>
      <vt:lpstr>Tech Stack</vt:lpstr>
      <vt:lpstr>Device Build</vt:lpstr>
      <vt:lpstr>PowerPoint Presentation</vt:lpstr>
      <vt:lpstr>IT21821486 – Punchihewa A.S.G</vt:lpstr>
      <vt:lpstr>PowerPoint Presentation</vt:lpstr>
      <vt:lpstr>PowerPoint Presentation</vt:lpstr>
      <vt:lpstr>PowerPoint Presentation</vt:lpstr>
      <vt:lpstr>Discussion</vt:lpstr>
      <vt:lpstr>PowerPoint Presentation</vt:lpstr>
      <vt:lpstr>IT21820946 – Weragala R.T.L </vt:lpstr>
      <vt:lpstr>PowerPoint Presentation</vt:lpstr>
      <vt:lpstr>Novelty &amp; Contribution</vt:lpstr>
      <vt:lpstr>Why is this important?</vt:lpstr>
      <vt:lpstr>Challenges &amp; Solutions</vt:lpstr>
      <vt:lpstr>Screenshots &amp; System design </vt:lpstr>
      <vt:lpstr>Screenshots &amp; System design  </vt:lpstr>
      <vt:lpstr>PowerPoint Presentation</vt:lpstr>
      <vt:lpstr>PowerPoint Presentation</vt:lpstr>
      <vt:lpstr>Research Problem and Objectives</vt:lpstr>
      <vt:lpstr>PowerPoint Presentation</vt:lpstr>
      <vt:lpstr>Possible solution</vt:lpstr>
      <vt:lpstr>Developed solution</vt:lpstr>
      <vt:lpstr>PowerPoint Presentation</vt:lpstr>
      <vt:lpstr>Evidence of completion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Blind Assist navigation system</dc:title>
  <dc:creator>Asaka Punchihewa</dc:creator>
  <cp:revision>2</cp:revision>
  <dcterms:created xsi:type="dcterms:W3CDTF">2025-09-14T22:56:14Z</dcterms:created>
  <dcterms:modified xsi:type="dcterms:W3CDTF">2025-09-22T01:37:52Z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0x010100720BA511443E064D854E5067B4019C9E</vt:lpwstr>
  </property>
</Properties>
</file>